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
  </p:notesMasterIdLst>
  <p:sldIdLst>
    <p:sldId id="256" r:id="rId2"/>
    <p:sldId id="258" r:id="rId3"/>
    <p:sldId id="259" r:id="rId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388" autoAdjust="0"/>
  </p:normalViewPr>
  <p:slideViewPr>
    <p:cSldViewPr>
      <p:cViewPr>
        <p:scale>
          <a:sx n="61" d="100"/>
          <a:sy n="61" d="100"/>
        </p:scale>
        <p:origin x="-16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48D0AE-81BE-48FC-B3B3-07DD965267E7}" type="datetimeFigureOut">
              <a:rPr lang="nl-NL" smtClean="0"/>
              <a:t>23-5-2016</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27AEC-3FD2-471A-8EB7-DD5A13BDCBDC}" type="slidenum">
              <a:rPr lang="nl-NL" smtClean="0"/>
              <a:t>‹nr.›</a:t>
            </a:fld>
            <a:endParaRPr lang="nl-NL" dirty="0"/>
          </a:p>
        </p:txBody>
      </p:sp>
    </p:spTree>
    <p:extLst>
      <p:ext uri="{BB962C8B-B14F-4D97-AF65-F5344CB8AC3E}">
        <p14:creationId xmlns:p14="http://schemas.microsoft.com/office/powerpoint/2010/main" val="294577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Toelichting</a:t>
            </a:r>
            <a:r>
              <a:rPr lang="nl-NL" baseline="0" dirty="0" smtClean="0"/>
              <a:t> bij beslissing gemeente:</a:t>
            </a:r>
          </a:p>
          <a:p>
            <a:pPr marL="171450" indent="-171450">
              <a:buFontTx/>
              <a:buChar char="-"/>
            </a:pPr>
            <a:r>
              <a:rPr lang="nl-NL" baseline="0" dirty="0" smtClean="0"/>
              <a:t>Mensen die over het trottoir fietsen weten wel dat dit niet is toegestaan. Het is overbodig en voor </a:t>
            </a:r>
            <a:r>
              <a:rPr lang="nl-NL" baseline="0" smtClean="0"/>
              <a:t>de gemeente </a:t>
            </a:r>
            <a:r>
              <a:rPr lang="nl-NL" baseline="0" dirty="0" smtClean="0"/>
              <a:t>ook onwenselijk om met bebording aan te geven dat fietsen op het trottoir verboden is.</a:t>
            </a:r>
          </a:p>
          <a:p>
            <a:pPr marL="171450" indent="-171450">
              <a:buFontTx/>
              <a:buChar char="-"/>
            </a:pPr>
            <a:r>
              <a:rPr lang="nl-NL" baseline="0" dirty="0" smtClean="0"/>
              <a:t>Vanuit de politiek is de opdracht gegeven om het aantal afvalbakken in Eindhoven met ongeveer 30% te verminderen. Er mogen daarom geen afvalbakken meer worden bijgeplaatst. Wel is het mogelijk om een afvalbak te verplaatsen. Van een andere locatie zal een afvalbak verplaatst worden naar de locatie op de hoek van de </a:t>
            </a:r>
            <a:r>
              <a:rPr lang="nl-NL" baseline="0" dirty="0" err="1" smtClean="0"/>
              <a:t>Ruloffsweg</a:t>
            </a:r>
            <a:r>
              <a:rPr lang="nl-NL" baseline="0" dirty="0" smtClean="0"/>
              <a:t> en de Kerkhoflaan. </a:t>
            </a:r>
          </a:p>
          <a:p>
            <a:endParaRPr lang="nl-NL" dirty="0"/>
          </a:p>
        </p:txBody>
      </p:sp>
      <p:sp>
        <p:nvSpPr>
          <p:cNvPr id="4" name="Tijdelijke aanduiding voor dianummer 3"/>
          <p:cNvSpPr>
            <a:spLocks noGrp="1"/>
          </p:cNvSpPr>
          <p:nvPr>
            <p:ph type="sldNum" sz="quarter" idx="10"/>
          </p:nvPr>
        </p:nvSpPr>
        <p:spPr/>
        <p:txBody>
          <a:bodyPr/>
          <a:lstStyle/>
          <a:p>
            <a:fld id="{FEF27AEC-3FD2-471A-8EB7-DD5A13BDCBDC}" type="slidenum">
              <a:rPr lang="nl-NL" smtClean="0"/>
              <a:t>1</a:t>
            </a:fld>
            <a:endParaRPr lang="nl-NL" dirty="0"/>
          </a:p>
        </p:txBody>
      </p:sp>
    </p:spTree>
    <p:extLst>
      <p:ext uri="{BB962C8B-B14F-4D97-AF65-F5344CB8AC3E}">
        <p14:creationId xmlns:p14="http://schemas.microsoft.com/office/powerpoint/2010/main" val="77220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smtClean="0"/>
              <a:t>Toelichting</a:t>
            </a:r>
            <a:r>
              <a:rPr lang="nl-NL" dirty="0" smtClean="0"/>
              <a:t>:</a:t>
            </a:r>
            <a:r>
              <a:rPr lang="nl-NL" baseline="0" dirty="0" smtClean="0"/>
              <a:t> Drukke route over dit trottoir langs ‘wilde’ groenstrook  parallel aan afwateringskanaal gebruikt  onder meer voor (1) uitlaten honden vanuit Zuiderpark, </a:t>
            </a:r>
            <a:r>
              <a:rPr lang="nl-NL" baseline="0" dirty="0" err="1" smtClean="0"/>
              <a:t>Bennekel</a:t>
            </a:r>
            <a:r>
              <a:rPr lang="nl-NL" baseline="0" dirty="0" smtClean="0"/>
              <a:t> en Ooievaarsnest; (2) leerlingen van nabij gelegen Helicon VMBO/</a:t>
            </a:r>
            <a:r>
              <a:rPr lang="nl-NL" baseline="0" dirty="0" err="1" smtClean="0"/>
              <a:t>MBO-opleiding</a:t>
            </a:r>
            <a:r>
              <a:rPr lang="nl-NL" baseline="0" dirty="0" smtClean="0"/>
              <a:t> op weg van/naar bushalte </a:t>
            </a:r>
            <a:r>
              <a:rPr lang="nl-NL" baseline="0" dirty="0" err="1" smtClean="0"/>
              <a:t>Gagelbosch</a:t>
            </a:r>
            <a:r>
              <a:rPr lang="nl-NL" baseline="0" dirty="0" smtClean="0"/>
              <a:t>. Op het hele traject vanaf bruggetje (Koebrug) over het afwateringskanaal tot aan kop Zuiderpark bevinden zich geen afvalbakken. Dagelijks worden er dan ook blikjes, flesjes, lege zakjes van versnaperingen, etc., in het groen neergegooid. Ware het niet dat Helicon regelmatig voor een schoonmaakactie haar leerlingen over deze groenstrook ‘jaagt’, zou het langzamerhand meer op een open vuilnisplaats geleken hebben. Afvalbakken zullen naar verwachting ook de honden-</a:t>
            </a:r>
            <a:r>
              <a:rPr lang="nl-NL" baseline="0" dirty="0" err="1" smtClean="0"/>
              <a:t>uitlaters</a:t>
            </a:r>
            <a:r>
              <a:rPr lang="nl-NL" baseline="0" dirty="0" smtClean="0"/>
              <a:t> van goede wil stimuleren de opruimplicht na te leven doordat ze hun plastic zakje met hondenontlasting onmiddellijk kwijt kunnen. Thans liggen er  regelmatig over de hele lengte van het trottoir tot en met het trottoir bij hoek </a:t>
            </a:r>
            <a:r>
              <a:rPr lang="nl-NL" baseline="0" dirty="0" err="1" smtClean="0"/>
              <a:t>Ruloffsweg</a:t>
            </a:r>
            <a:r>
              <a:rPr lang="nl-NL" baseline="0" dirty="0" smtClean="0"/>
              <a:t> met Banstraat hondendrollen.    </a:t>
            </a:r>
            <a:endParaRPr lang="nl-NL" dirty="0"/>
          </a:p>
        </p:txBody>
      </p:sp>
      <p:sp>
        <p:nvSpPr>
          <p:cNvPr id="4" name="Tijdelijke aanduiding voor dianummer 3"/>
          <p:cNvSpPr>
            <a:spLocks noGrp="1"/>
          </p:cNvSpPr>
          <p:nvPr>
            <p:ph type="sldNum" sz="quarter" idx="10"/>
          </p:nvPr>
        </p:nvSpPr>
        <p:spPr/>
        <p:txBody>
          <a:bodyPr/>
          <a:lstStyle/>
          <a:p>
            <a:fld id="{FEF27AEC-3FD2-471A-8EB7-DD5A13BDCBDC}" type="slidenum">
              <a:rPr lang="nl-NL" smtClean="0"/>
              <a:t>2</a:t>
            </a:fld>
            <a:endParaRPr lang="nl-NL"/>
          </a:p>
        </p:txBody>
      </p:sp>
    </p:spTree>
    <p:extLst>
      <p:ext uri="{BB962C8B-B14F-4D97-AF65-F5344CB8AC3E}">
        <p14:creationId xmlns:p14="http://schemas.microsoft.com/office/powerpoint/2010/main" val="48813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smtClean="0"/>
              <a:t>Toelichting</a:t>
            </a:r>
            <a:r>
              <a:rPr lang="nl-NL" u="none" dirty="0" smtClean="0"/>
              <a:t>: De route over de Koebrug is weliswaar</a:t>
            </a:r>
            <a:r>
              <a:rPr lang="nl-NL" u="none" baseline="0" dirty="0" smtClean="0"/>
              <a:t> voetgangersgebied doch aangezien het voor veel fietsers en brommers de kortste route over het afwateringskanaal is, veelvuldig dagelijks gebruikt door tweewielers. De overlast, irritatie en risico op  aanrijding (al dan niet van achteren) door fietsers en brommers  is met name aanwezig op het trottoir langs de </a:t>
            </a:r>
            <a:r>
              <a:rPr lang="nl-NL" u="none" baseline="0" dirty="0" err="1" smtClean="0"/>
              <a:t>Ruloffsweg</a:t>
            </a:r>
            <a:r>
              <a:rPr lang="nl-NL" u="none" baseline="0" dirty="0" smtClean="0"/>
              <a:t> tot en met het trottoir  langs de Banstraat tot aan </a:t>
            </a:r>
            <a:r>
              <a:rPr lang="nl-NL" u="none" baseline="0" dirty="0" err="1" smtClean="0"/>
              <a:t>Gagelboschplein</a:t>
            </a:r>
            <a:r>
              <a:rPr lang="nl-NL" u="none" baseline="0" dirty="0" smtClean="0"/>
              <a:t>.  Dit trottoir wordt naast de categorieën voetgangers genoemd in de toelichting bij de voorgaande dia, ook frequent gebruikt door slecht ter been zijnde senioren van Archipels </a:t>
            </a:r>
            <a:r>
              <a:rPr lang="nl-NL" u="none" baseline="0" dirty="0" err="1" smtClean="0"/>
              <a:t>Gagelbosch</a:t>
            </a:r>
            <a:r>
              <a:rPr lang="nl-NL" u="none" baseline="0" dirty="0" smtClean="0"/>
              <a:t>, veelal met rollator, en door verzorgend personeel en familieleden om in Fleuriade ondergebrachte ouderen per rolstoel  te kunnen laten genieten van het </a:t>
            </a:r>
            <a:r>
              <a:rPr lang="nl-NL" u="none" baseline="0" dirty="0" err="1" smtClean="0"/>
              <a:t>Dommeldal</a:t>
            </a:r>
            <a:r>
              <a:rPr lang="nl-NL" u="none" baseline="0" dirty="0" smtClean="0"/>
              <a:t>.  Een bord verboden voor fietsers dwingt de fietsers en brommers in plaats van het trottoir voortaan de </a:t>
            </a:r>
            <a:r>
              <a:rPr lang="nl-NL" u="none" baseline="0" dirty="0" err="1" smtClean="0"/>
              <a:t>Ruloffsweg</a:t>
            </a:r>
            <a:r>
              <a:rPr lang="nl-NL" u="none" baseline="0" dirty="0" smtClean="0"/>
              <a:t> te gebruiken en voor het in- c.q. afrijden van het paadje in het verlengde van de Koebrug, de gelijkvloerse trottoiropgang bij de hoek </a:t>
            </a:r>
            <a:r>
              <a:rPr lang="nl-NL" u="none" baseline="0" dirty="0" err="1" smtClean="0"/>
              <a:t>Ruloffsweg</a:t>
            </a:r>
            <a:r>
              <a:rPr lang="nl-NL" u="none" baseline="0" dirty="0" smtClean="0"/>
              <a:t> met de Kerkhoflaan – te benutten. </a:t>
            </a:r>
            <a:endParaRPr lang="nl-NL" dirty="0"/>
          </a:p>
        </p:txBody>
      </p:sp>
      <p:sp>
        <p:nvSpPr>
          <p:cNvPr id="4" name="Tijdelijke aanduiding voor dianummer 3"/>
          <p:cNvSpPr>
            <a:spLocks noGrp="1"/>
          </p:cNvSpPr>
          <p:nvPr>
            <p:ph type="sldNum" sz="quarter" idx="10"/>
          </p:nvPr>
        </p:nvSpPr>
        <p:spPr/>
        <p:txBody>
          <a:bodyPr/>
          <a:lstStyle/>
          <a:p>
            <a:fld id="{FEF27AEC-3FD2-471A-8EB7-DD5A13BDCBDC}" type="slidenum">
              <a:rPr lang="nl-NL" smtClean="0"/>
              <a:t>3</a:t>
            </a:fld>
            <a:endParaRPr lang="nl-NL" dirty="0"/>
          </a:p>
        </p:txBody>
      </p:sp>
    </p:spTree>
    <p:extLst>
      <p:ext uri="{BB962C8B-B14F-4D97-AF65-F5344CB8AC3E}">
        <p14:creationId xmlns:p14="http://schemas.microsoft.com/office/powerpoint/2010/main" val="488136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5" name="Afgeronde rechthoe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Afgeronde rechthoe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el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nl-NL" smtClean="0"/>
              <a:t>Klik om de stijl te bewerken</a:t>
            </a:r>
            <a:endParaRPr kumimoji="0" lang="en-US"/>
          </a:p>
        </p:txBody>
      </p:sp>
      <p:sp>
        <p:nvSpPr>
          <p:cNvPr id="20" name="Ondertitel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a:p>
        </p:txBody>
      </p:sp>
      <p:sp>
        <p:nvSpPr>
          <p:cNvPr id="19" name="Tijdelijke aanduiding voor datum 18"/>
          <p:cNvSpPr>
            <a:spLocks noGrp="1"/>
          </p:cNvSpPr>
          <p:nvPr>
            <p:ph type="dt" sz="half" idx="10"/>
          </p:nvPr>
        </p:nvSpPr>
        <p:spPr/>
        <p:txBody>
          <a:bodyPr/>
          <a:lstStyle>
            <a:extLst/>
          </a:lstStyle>
          <a:p>
            <a:fld id="{B691C5BA-CBBF-4828-8489-40D4437DAF3D}" type="datetimeFigureOut">
              <a:rPr lang="nl-NL" smtClean="0"/>
              <a:t>23-5-2016</a:t>
            </a:fld>
            <a:endParaRPr lang="nl-NL" dirty="0"/>
          </a:p>
        </p:txBody>
      </p:sp>
      <p:sp>
        <p:nvSpPr>
          <p:cNvPr id="8" name="Tijdelijke aanduiding voor voettekst 7"/>
          <p:cNvSpPr>
            <a:spLocks noGrp="1"/>
          </p:cNvSpPr>
          <p:nvPr>
            <p:ph type="ftr" sz="quarter" idx="11"/>
          </p:nvPr>
        </p:nvSpPr>
        <p:spPr/>
        <p:txBody>
          <a:bodyPr/>
          <a:lstStyle>
            <a:extLst/>
          </a:lstStyle>
          <a:p>
            <a:endParaRPr lang="nl-NL" dirty="0"/>
          </a:p>
        </p:txBody>
      </p:sp>
      <p:sp>
        <p:nvSpPr>
          <p:cNvPr id="11" name="Tijdelijke aanduiding voor dianummer 10"/>
          <p:cNvSpPr>
            <a:spLocks noGrp="1"/>
          </p:cNvSpPr>
          <p:nvPr>
            <p:ph type="sldNum" sz="quarter" idx="12"/>
          </p:nvPr>
        </p:nvSpPr>
        <p:spPr/>
        <p:txBody>
          <a:bodyPr/>
          <a:lstStyle>
            <a:extLst/>
          </a:lstStyle>
          <a:p>
            <a:fld id="{7C1CCFAE-4257-4244-ABA2-2CCAC6210C93}" type="slidenum">
              <a:rPr lang="nl-NL" smtClean="0"/>
              <a:t>‹nr.›</a:t>
            </a:fld>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502920" y="530352"/>
            <a:ext cx="8183880" cy="4187952"/>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B691C5BA-CBBF-4828-8489-40D4437DAF3D}" type="datetimeFigureOut">
              <a:rPr lang="nl-NL" smtClean="0"/>
              <a:t>23-5-2016</a:t>
            </a:fld>
            <a:endParaRPr lang="nl-NL" dirty="0"/>
          </a:p>
        </p:txBody>
      </p:sp>
      <p:sp>
        <p:nvSpPr>
          <p:cNvPr id="5" name="Tijdelijke aanduiding voor voettekst 4"/>
          <p:cNvSpPr>
            <a:spLocks noGrp="1"/>
          </p:cNvSpPr>
          <p:nvPr>
            <p:ph type="ftr" sz="quarter" idx="11"/>
          </p:nvPr>
        </p:nvSpPr>
        <p:spPr/>
        <p:txBody>
          <a:bodyPr/>
          <a:lstStyle>
            <a:extLst/>
          </a:lstStyle>
          <a:p>
            <a:endParaRPr lang="nl-NL" dirty="0"/>
          </a:p>
        </p:txBody>
      </p:sp>
      <p:sp>
        <p:nvSpPr>
          <p:cNvPr id="6" name="Tijdelijke aanduiding voor dianummer 5"/>
          <p:cNvSpPr>
            <a:spLocks noGrp="1"/>
          </p:cNvSpPr>
          <p:nvPr>
            <p:ph type="sldNum" sz="quarter" idx="12"/>
          </p:nvPr>
        </p:nvSpPr>
        <p:spPr/>
        <p:txBody>
          <a:bodyPr/>
          <a:lstStyle>
            <a:extLst/>
          </a:lstStyle>
          <a:p>
            <a:fld id="{7C1CCFAE-4257-4244-ABA2-2CCAC6210C93}" type="slidenum">
              <a:rPr lang="nl-NL" smtClean="0"/>
              <a:t>‹nr.›</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533404"/>
            <a:ext cx="1981200" cy="5257799"/>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533400" y="533402"/>
            <a:ext cx="5943600" cy="5257801"/>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B691C5BA-CBBF-4828-8489-40D4437DAF3D}" type="datetimeFigureOut">
              <a:rPr lang="nl-NL" smtClean="0"/>
              <a:t>23-5-2016</a:t>
            </a:fld>
            <a:endParaRPr lang="nl-NL" dirty="0"/>
          </a:p>
        </p:txBody>
      </p:sp>
      <p:sp>
        <p:nvSpPr>
          <p:cNvPr id="5" name="Tijdelijke aanduiding voor voettekst 4"/>
          <p:cNvSpPr>
            <a:spLocks noGrp="1"/>
          </p:cNvSpPr>
          <p:nvPr>
            <p:ph type="ftr" sz="quarter" idx="11"/>
          </p:nvPr>
        </p:nvSpPr>
        <p:spPr/>
        <p:txBody>
          <a:bodyPr/>
          <a:lstStyle>
            <a:extLst/>
          </a:lstStyle>
          <a:p>
            <a:endParaRPr lang="nl-NL" dirty="0"/>
          </a:p>
        </p:txBody>
      </p:sp>
      <p:sp>
        <p:nvSpPr>
          <p:cNvPr id="6" name="Tijdelijke aanduiding voor dianummer 5"/>
          <p:cNvSpPr>
            <a:spLocks noGrp="1"/>
          </p:cNvSpPr>
          <p:nvPr>
            <p:ph type="sldNum" sz="quarter" idx="12"/>
          </p:nvPr>
        </p:nvSpPr>
        <p:spPr/>
        <p:txBody>
          <a:bodyPr/>
          <a:lstStyle>
            <a:extLst/>
          </a:lstStyle>
          <a:p>
            <a:fld id="{7C1CCFAE-4257-4244-ABA2-2CCAC6210C93}" type="slidenum">
              <a:rPr lang="nl-NL" smtClean="0"/>
              <a:t>‹nr.›</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idx="1"/>
          </p:nvPr>
        </p:nvSpPr>
        <p:spPr>
          <a:xfrm>
            <a:off x="502920" y="530352"/>
            <a:ext cx="8183880" cy="4187952"/>
          </a:xfrm>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B691C5BA-CBBF-4828-8489-40D4437DAF3D}" type="datetimeFigureOut">
              <a:rPr lang="nl-NL" smtClean="0"/>
              <a:t>23-5-2016</a:t>
            </a:fld>
            <a:endParaRPr lang="nl-NL" dirty="0"/>
          </a:p>
        </p:txBody>
      </p:sp>
      <p:sp>
        <p:nvSpPr>
          <p:cNvPr id="5" name="Tijdelijke aanduiding voor voettekst 4"/>
          <p:cNvSpPr>
            <a:spLocks noGrp="1"/>
          </p:cNvSpPr>
          <p:nvPr>
            <p:ph type="ftr" sz="quarter" idx="11"/>
          </p:nvPr>
        </p:nvSpPr>
        <p:spPr/>
        <p:txBody>
          <a:bodyPr/>
          <a:lstStyle>
            <a:extLst/>
          </a:lstStyle>
          <a:p>
            <a:endParaRPr lang="nl-NL" dirty="0"/>
          </a:p>
        </p:txBody>
      </p:sp>
      <p:sp>
        <p:nvSpPr>
          <p:cNvPr id="6" name="Tijdelijke aanduiding voor dianummer 5"/>
          <p:cNvSpPr>
            <a:spLocks noGrp="1"/>
          </p:cNvSpPr>
          <p:nvPr>
            <p:ph type="sldNum" sz="quarter" idx="12"/>
          </p:nvPr>
        </p:nvSpPr>
        <p:spPr/>
        <p:txBody>
          <a:bodyPr/>
          <a:lstStyle>
            <a:extLst/>
          </a:lstStyle>
          <a:p>
            <a:fld id="{7C1CCFAE-4257-4244-ABA2-2CCAC6210C93}" type="slidenum">
              <a:rPr lang="nl-NL" smtClean="0"/>
              <a:t>‹nr.›</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4" name="Afgeronde rechthoe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Afgeronde rechthoe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el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extLst/>
          </a:lstStyle>
          <a:p>
            <a:fld id="{B691C5BA-CBBF-4828-8489-40D4437DAF3D}" type="datetimeFigureOut">
              <a:rPr lang="nl-NL" smtClean="0"/>
              <a:t>23-5-2016</a:t>
            </a:fld>
            <a:endParaRPr lang="nl-NL" dirty="0"/>
          </a:p>
        </p:txBody>
      </p:sp>
      <p:sp>
        <p:nvSpPr>
          <p:cNvPr id="5" name="Tijdelijke aanduiding voor voettekst 4"/>
          <p:cNvSpPr>
            <a:spLocks noGrp="1"/>
          </p:cNvSpPr>
          <p:nvPr>
            <p:ph type="ftr" sz="quarter" idx="11"/>
          </p:nvPr>
        </p:nvSpPr>
        <p:spPr/>
        <p:txBody>
          <a:bodyPr/>
          <a:lstStyle>
            <a:extLst/>
          </a:lstStyle>
          <a:p>
            <a:endParaRPr lang="nl-NL" dirty="0"/>
          </a:p>
        </p:txBody>
      </p:sp>
      <p:sp>
        <p:nvSpPr>
          <p:cNvPr id="6" name="Tijdelijke aanduiding voor dianummer 5"/>
          <p:cNvSpPr>
            <a:spLocks noGrp="1"/>
          </p:cNvSpPr>
          <p:nvPr>
            <p:ph type="sldNum" sz="quarter" idx="12"/>
          </p:nvPr>
        </p:nvSpPr>
        <p:spPr/>
        <p:txBody>
          <a:bodyPr/>
          <a:lstStyle>
            <a:extLst/>
          </a:lstStyle>
          <a:p>
            <a:fld id="{7C1CCFAE-4257-4244-ABA2-2CCAC6210C93}" type="slidenum">
              <a:rPr lang="nl-NL" smtClean="0"/>
              <a:t>‹nr.›</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B691C5BA-CBBF-4828-8489-40D4437DAF3D}" type="datetimeFigureOut">
              <a:rPr lang="nl-NL" smtClean="0"/>
              <a:t>23-5-2016</a:t>
            </a:fld>
            <a:endParaRPr lang="nl-NL" dirty="0"/>
          </a:p>
        </p:txBody>
      </p:sp>
      <p:sp>
        <p:nvSpPr>
          <p:cNvPr id="6" name="Tijdelijke aanduiding voor voettekst 5"/>
          <p:cNvSpPr>
            <a:spLocks noGrp="1"/>
          </p:cNvSpPr>
          <p:nvPr>
            <p:ph type="ftr" sz="quarter" idx="11"/>
          </p:nvPr>
        </p:nvSpPr>
        <p:spPr/>
        <p:txBody>
          <a:bodyPr/>
          <a:lstStyle>
            <a:extLst/>
          </a:lstStyle>
          <a:p>
            <a:endParaRPr lang="nl-NL" dirty="0"/>
          </a:p>
        </p:txBody>
      </p:sp>
      <p:sp>
        <p:nvSpPr>
          <p:cNvPr id="7" name="Tijdelijke aanduiding voor dianummer 6"/>
          <p:cNvSpPr>
            <a:spLocks noGrp="1"/>
          </p:cNvSpPr>
          <p:nvPr>
            <p:ph type="sldNum" sz="quarter" idx="12"/>
          </p:nvPr>
        </p:nvSpPr>
        <p:spPr/>
        <p:txBody>
          <a:bodyPr/>
          <a:lstStyle>
            <a:extLst/>
          </a:lstStyle>
          <a:p>
            <a:fld id="{7C1CCFAE-4257-4244-ABA2-2CCAC6210C93}" type="slidenum">
              <a:rPr lang="nl-NL" smtClean="0"/>
              <a:t>‹nr.›</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nchor="b"/>
          <a:lstStyle>
            <a:lvl1pPr>
              <a:defRPr b="1"/>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B691C5BA-CBBF-4828-8489-40D4437DAF3D}" type="datetimeFigureOut">
              <a:rPr lang="nl-NL" smtClean="0"/>
              <a:t>23-5-2016</a:t>
            </a:fld>
            <a:endParaRPr lang="nl-NL" dirty="0"/>
          </a:p>
        </p:txBody>
      </p:sp>
      <p:sp>
        <p:nvSpPr>
          <p:cNvPr id="8" name="Tijdelijke aanduiding voor voettekst 7"/>
          <p:cNvSpPr>
            <a:spLocks noGrp="1"/>
          </p:cNvSpPr>
          <p:nvPr>
            <p:ph type="ftr" sz="quarter" idx="11"/>
          </p:nvPr>
        </p:nvSpPr>
        <p:spPr/>
        <p:txBody>
          <a:bodyPr/>
          <a:lstStyle>
            <a:extLst/>
          </a:lstStyle>
          <a:p>
            <a:endParaRPr lang="nl-NL" dirty="0"/>
          </a:p>
        </p:txBody>
      </p:sp>
      <p:sp>
        <p:nvSpPr>
          <p:cNvPr id="9" name="Tijdelijke aanduiding voor dianummer 8"/>
          <p:cNvSpPr>
            <a:spLocks noGrp="1"/>
          </p:cNvSpPr>
          <p:nvPr>
            <p:ph type="sldNum" sz="quarter" idx="12"/>
          </p:nvPr>
        </p:nvSpPr>
        <p:spPr/>
        <p:txBody>
          <a:bodyPr/>
          <a:lstStyle>
            <a:extLst/>
          </a:lstStyle>
          <a:p>
            <a:fld id="{7C1CCFAE-4257-4244-ABA2-2CCAC6210C93}" type="slidenum">
              <a:rPr lang="nl-NL" smtClean="0"/>
              <a:t>‹nr.›</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extLst/>
          </a:lstStyle>
          <a:p>
            <a:fld id="{B691C5BA-CBBF-4828-8489-40D4437DAF3D}" type="datetimeFigureOut">
              <a:rPr lang="nl-NL" smtClean="0"/>
              <a:t>23-5-2016</a:t>
            </a:fld>
            <a:endParaRPr lang="nl-NL" dirty="0"/>
          </a:p>
        </p:txBody>
      </p:sp>
      <p:sp>
        <p:nvSpPr>
          <p:cNvPr id="4" name="Tijdelijke aanduiding voor voettekst 3"/>
          <p:cNvSpPr>
            <a:spLocks noGrp="1"/>
          </p:cNvSpPr>
          <p:nvPr>
            <p:ph type="ftr" sz="quarter" idx="11"/>
          </p:nvPr>
        </p:nvSpPr>
        <p:spPr/>
        <p:txBody>
          <a:bodyPr/>
          <a:lstStyle>
            <a:extLst/>
          </a:lstStyle>
          <a:p>
            <a:endParaRPr lang="nl-NL" dirty="0"/>
          </a:p>
        </p:txBody>
      </p:sp>
      <p:sp>
        <p:nvSpPr>
          <p:cNvPr id="5" name="Tijdelijke aanduiding voor dianummer 4"/>
          <p:cNvSpPr>
            <a:spLocks noGrp="1"/>
          </p:cNvSpPr>
          <p:nvPr>
            <p:ph type="sldNum" sz="quarter" idx="12"/>
          </p:nvPr>
        </p:nvSpPr>
        <p:spPr/>
        <p:txBody>
          <a:bodyPr/>
          <a:lstStyle>
            <a:extLst/>
          </a:lstStyle>
          <a:p>
            <a:fld id="{7C1CCFAE-4257-4244-ABA2-2CCAC6210C93}" type="slidenum">
              <a:rPr lang="nl-NL" smtClean="0"/>
              <a:t>‹nr.›</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Afgeronde rechthoe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jdelijke aanduiding voor datum 1"/>
          <p:cNvSpPr>
            <a:spLocks noGrp="1"/>
          </p:cNvSpPr>
          <p:nvPr>
            <p:ph type="dt" sz="half" idx="10"/>
          </p:nvPr>
        </p:nvSpPr>
        <p:spPr/>
        <p:txBody>
          <a:bodyPr/>
          <a:lstStyle>
            <a:extLst/>
          </a:lstStyle>
          <a:p>
            <a:fld id="{B691C5BA-CBBF-4828-8489-40D4437DAF3D}" type="datetimeFigureOut">
              <a:rPr lang="nl-NL" smtClean="0"/>
              <a:t>23-5-2016</a:t>
            </a:fld>
            <a:endParaRPr lang="nl-NL" dirty="0"/>
          </a:p>
        </p:txBody>
      </p:sp>
      <p:sp>
        <p:nvSpPr>
          <p:cNvPr id="3" name="Tijdelijke aanduiding voor voettekst 2"/>
          <p:cNvSpPr>
            <a:spLocks noGrp="1"/>
          </p:cNvSpPr>
          <p:nvPr>
            <p:ph type="ftr" sz="quarter" idx="11"/>
          </p:nvPr>
        </p:nvSpPr>
        <p:spPr/>
        <p:txBody>
          <a:bodyPr/>
          <a:lstStyle>
            <a:extLst/>
          </a:lstStyle>
          <a:p>
            <a:endParaRPr lang="nl-NL" dirty="0"/>
          </a:p>
        </p:txBody>
      </p:sp>
      <p:sp>
        <p:nvSpPr>
          <p:cNvPr id="4" name="Tijdelijke aanduiding voor dianummer 3"/>
          <p:cNvSpPr>
            <a:spLocks noGrp="1"/>
          </p:cNvSpPr>
          <p:nvPr>
            <p:ph type="sldNum" sz="quarter" idx="12"/>
          </p:nvPr>
        </p:nvSpPr>
        <p:spPr/>
        <p:txBody>
          <a:bodyPr/>
          <a:lstStyle>
            <a:extLst/>
          </a:lstStyle>
          <a:p>
            <a:fld id="{7C1CCFAE-4257-4244-ABA2-2CCAC6210C93}" type="slidenum">
              <a:rPr lang="nl-NL" smtClean="0"/>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B691C5BA-CBBF-4828-8489-40D4437DAF3D}" type="datetimeFigureOut">
              <a:rPr lang="nl-NL" smtClean="0"/>
              <a:t>23-5-2016</a:t>
            </a:fld>
            <a:endParaRPr lang="nl-NL" dirty="0"/>
          </a:p>
        </p:txBody>
      </p:sp>
      <p:sp>
        <p:nvSpPr>
          <p:cNvPr id="6" name="Tijdelijke aanduiding voor voettekst 5"/>
          <p:cNvSpPr>
            <a:spLocks noGrp="1"/>
          </p:cNvSpPr>
          <p:nvPr>
            <p:ph type="ftr" sz="quarter" idx="11"/>
          </p:nvPr>
        </p:nvSpPr>
        <p:spPr/>
        <p:txBody>
          <a:bodyPr/>
          <a:lstStyle>
            <a:extLst/>
          </a:lstStyle>
          <a:p>
            <a:endParaRPr lang="nl-NL" dirty="0"/>
          </a:p>
        </p:txBody>
      </p:sp>
      <p:sp>
        <p:nvSpPr>
          <p:cNvPr id="7" name="Tijdelijke aanduiding voor dianummer 6"/>
          <p:cNvSpPr>
            <a:spLocks noGrp="1"/>
          </p:cNvSpPr>
          <p:nvPr>
            <p:ph type="sldNum" sz="quarter" idx="12"/>
          </p:nvPr>
        </p:nvSpPr>
        <p:spPr/>
        <p:txBody>
          <a:bodyPr/>
          <a:lstStyle>
            <a:extLst/>
          </a:lstStyle>
          <a:p>
            <a:fld id="{7C1CCFAE-4257-4244-ABA2-2CCAC6210C93}" type="slidenum">
              <a:rPr lang="nl-NL" smtClean="0"/>
              <a:t>‹nr.›</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5" name="Afgeronde rechthoe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nd enkele hoek rechthoek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el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B691C5BA-CBBF-4828-8489-40D4437DAF3D}" type="datetimeFigureOut">
              <a:rPr lang="nl-NL" smtClean="0"/>
              <a:t>23-5-2016</a:t>
            </a:fld>
            <a:endParaRPr lang="nl-NL" dirty="0"/>
          </a:p>
        </p:txBody>
      </p:sp>
      <p:sp>
        <p:nvSpPr>
          <p:cNvPr id="6" name="Tijdelijke aanduiding voor voettekst 5"/>
          <p:cNvSpPr>
            <a:spLocks noGrp="1"/>
          </p:cNvSpPr>
          <p:nvPr>
            <p:ph type="ftr" sz="quarter" idx="11"/>
          </p:nvPr>
        </p:nvSpPr>
        <p:spPr/>
        <p:txBody>
          <a:bodyPr/>
          <a:lstStyle>
            <a:extLst/>
          </a:lstStyle>
          <a:p>
            <a:endParaRPr lang="nl-NL" dirty="0"/>
          </a:p>
        </p:txBody>
      </p:sp>
      <p:sp>
        <p:nvSpPr>
          <p:cNvPr id="7" name="Tijdelijke aanduiding voor dianummer 6"/>
          <p:cNvSpPr>
            <a:spLocks noGrp="1"/>
          </p:cNvSpPr>
          <p:nvPr>
            <p:ph type="sldNum" sz="quarter" idx="12"/>
          </p:nvPr>
        </p:nvSpPr>
        <p:spPr/>
        <p:txBody>
          <a:bodyPr/>
          <a:lstStyle>
            <a:extLst/>
          </a:lstStyle>
          <a:p>
            <a:fld id="{7C1CCFAE-4257-4244-ABA2-2CCAC6210C93}" type="slidenum">
              <a:rPr lang="nl-NL" smtClean="0"/>
              <a:t>‹nr.›</a:t>
            </a:fld>
            <a:endParaRPr lang="nl-NL" dirty="0"/>
          </a:p>
        </p:txBody>
      </p:sp>
      <p:sp>
        <p:nvSpPr>
          <p:cNvPr id="3" name="Tijdelijke aanduiding voor afbeelding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nl-NL" dirty="0" smtClean="0"/>
              <a:t>Klik op het pictogram als u een afbeelding wilt toevoegen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Afgeronde rechthoe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Afgeronde rechthoe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jdelijke aanduiding voor titel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nl-NL" smtClean="0"/>
              <a:t>Klik om de stijl te bewerken</a:t>
            </a:r>
            <a:endParaRPr kumimoji="0" lang="en-US"/>
          </a:p>
        </p:txBody>
      </p:sp>
      <p:sp>
        <p:nvSpPr>
          <p:cNvPr id="4" name="Tijdelijke aanduiding voor tekst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25" name="Tijdelijke aanduiding voor datum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91C5BA-CBBF-4828-8489-40D4437DAF3D}" type="datetimeFigureOut">
              <a:rPr lang="nl-NL" smtClean="0"/>
              <a:t>23-5-2016</a:t>
            </a:fld>
            <a:endParaRPr lang="nl-NL" dirty="0"/>
          </a:p>
        </p:txBody>
      </p:sp>
      <p:sp>
        <p:nvSpPr>
          <p:cNvPr id="18" name="Tijdelijke aanduiding voor voettekst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nl-NL" dirty="0"/>
          </a:p>
        </p:txBody>
      </p:sp>
      <p:sp>
        <p:nvSpPr>
          <p:cNvPr id="5" name="Tijdelijke aanduiding voor dianumm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C1CCFAE-4257-4244-ABA2-2CCAC6210C93}" type="slidenum">
              <a:rPr lang="nl-NL" smtClean="0"/>
              <a:t>‹nr.›</a:t>
            </a:fld>
            <a:endParaRPr lang="nl-NL"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Woonwensen omgeving  </a:t>
            </a:r>
            <a:endParaRPr lang="nl-NL" dirty="0"/>
          </a:p>
        </p:txBody>
      </p:sp>
      <p:sp>
        <p:nvSpPr>
          <p:cNvPr id="3" name="Ondertitel 2"/>
          <p:cNvSpPr>
            <a:spLocks noGrp="1"/>
          </p:cNvSpPr>
          <p:nvPr>
            <p:ph type="subTitle" idx="1"/>
          </p:nvPr>
        </p:nvSpPr>
        <p:spPr/>
        <p:txBody>
          <a:bodyPr/>
          <a:lstStyle/>
          <a:p>
            <a:r>
              <a:rPr lang="nl-NL" dirty="0" smtClean="0"/>
              <a:t>Voor bespreking met gebiedscoördinator gemeente  </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548680"/>
            <a:ext cx="1028765" cy="1368152"/>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497286"/>
            <a:ext cx="1044336" cy="1419546"/>
          </a:xfrm>
          <a:prstGeom prst="rect">
            <a:avLst/>
          </a:prstGeom>
        </p:spPr>
      </p:pic>
      <p:sp>
        <p:nvSpPr>
          <p:cNvPr id="6" name="Tekstvak 5"/>
          <p:cNvSpPr txBox="1"/>
          <p:nvPr/>
        </p:nvSpPr>
        <p:spPr>
          <a:xfrm>
            <a:off x="1835696" y="499990"/>
            <a:ext cx="5616624" cy="338554"/>
          </a:xfrm>
          <a:prstGeom prst="rect">
            <a:avLst/>
          </a:prstGeom>
          <a:noFill/>
        </p:spPr>
        <p:txBody>
          <a:bodyPr wrap="square" rtlCol="0">
            <a:spAutoFit/>
          </a:bodyPr>
          <a:lstStyle/>
          <a:p>
            <a:r>
              <a:rPr lang="nl-NL" sz="1600" dirty="0" smtClean="0">
                <a:solidFill>
                  <a:schemeClr val="bg1">
                    <a:lumMod val="50000"/>
                  </a:schemeClr>
                </a:solidFill>
              </a:rPr>
              <a:t>Overkoepelende bewonerscommissie Zuiderpark</a:t>
            </a:r>
            <a:endParaRPr lang="nl-NL" sz="1600" dirty="0">
              <a:solidFill>
                <a:schemeClr val="bg1">
                  <a:lumMod val="50000"/>
                </a:schemeClr>
              </a:solidFill>
            </a:endParaRPr>
          </a:p>
        </p:txBody>
      </p:sp>
      <p:sp>
        <p:nvSpPr>
          <p:cNvPr id="7" name="Tekstvak 6"/>
          <p:cNvSpPr txBox="1"/>
          <p:nvPr/>
        </p:nvSpPr>
        <p:spPr>
          <a:xfrm>
            <a:off x="2267744" y="4293096"/>
            <a:ext cx="5544616" cy="1477328"/>
          </a:xfrm>
          <a:prstGeom prst="rect">
            <a:avLst/>
          </a:prstGeom>
          <a:noFill/>
        </p:spPr>
        <p:txBody>
          <a:bodyPr wrap="square" rtlCol="0">
            <a:spAutoFit/>
          </a:bodyPr>
          <a:lstStyle/>
          <a:p>
            <a:r>
              <a:rPr lang="nl-NL" dirty="0" smtClean="0">
                <a:solidFill>
                  <a:srgbClr val="FF0000"/>
                </a:solidFill>
              </a:rPr>
              <a:t>Beslissing gemeente 23 mei 2015: </a:t>
            </a:r>
          </a:p>
          <a:p>
            <a:pPr marL="285750" indent="-285750">
              <a:buFontTx/>
              <a:buChar char="-"/>
            </a:pPr>
            <a:r>
              <a:rPr lang="nl-NL" dirty="0" smtClean="0">
                <a:solidFill>
                  <a:srgbClr val="FF0000"/>
                </a:solidFill>
              </a:rPr>
              <a:t>Bordjes verboden voor fietsen overbodig en onwenselijk</a:t>
            </a:r>
          </a:p>
          <a:p>
            <a:pPr marL="285750" indent="-285750">
              <a:buFontTx/>
              <a:buChar char="-"/>
            </a:pPr>
            <a:r>
              <a:rPr lang="nl-NL" dirty="0" smtClean="0">
                <a:solidFill>
                  <a:srgbClr val="FF0000"/>
                </a:solidFill>
              </a:rPr>
              <a:t>Op de hoek </a:t>
            </a:r>
            <a:r>
              <a:rPr lang="nl-NL" dirty="0" err="1" smtClean="0">
                <a:solidFill>
                  <a:srgbClr val="FF0000"/>
                </a:solidFill>
              </a:rPr>
              <a:t>Ruloffsweg</a:t>
            </a:r>
            <a:r>
              <a:rPr lang="nl-NL" dirty="0" smtClean="0">
                <a:solidFill>
                  <a:srgbClr val="FF0000"/>
                </a:solidFill>
              </a:rPr>
              <a:t> – Kerkhoflaan zal een afvalbak geplaatst worden </a:t>
            </a:r>
            <a:endParaRPr lang="nl-NL" dirty="0">
              <a:solidFill>
                <a:srgbClr val="FF0000"/>
              </a:solidFill>
            </a:endParaRPr>
          </a:p>
        </p:txBody>
      </p:sp>
    </p:spTree>
    <p:extLst>
      <p:ext uri="{BB962C8B-B14F-4D97-AF65-F5344CB8AC3E}">
        <p14:creationId xmlns:p14="http://schemas.microsoft.com/office/powerpoint/2010/main" val="527892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4"/>
          <p:cNvPicPr>
            <a:picLocks noChangeAspect="1"/>
          </p:cNvPicPr>
          <p:nvPr/>
        </p:nvPicPr>
        <p:blipFill rotWithShape="1">
          <a:blip r:embed="rId3" cstate="print">
            <a:extLst>
              <a:ext uri="{28A0092B-C50C-407E-A947-70E740481C1C}">
                <a14:useLocalDpi xmlns:a14="http://schemas.microsoft.com/office/drawing/2010/main" val="0"/>
              </a:ext>
            </a:extLst>
          </a:blip>
          <a:srcRect l="31977" r="26074"/>
          <a:stretch/>
        </p:blipFill>
        <p:spPr>
          <a:xfrm>
            <a:off x="4456290" y="260648"/>
            <a:ext cx="4796230" cy="6428122"/>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052" y="3789040"/>
            <a:ext cx="1151249" cy="864096"/>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587" y="836712"/>
            <a:ext cx="1151249" cy="864096"/>
          </a:xfrm>
          <a:prstGeom prst="rect">
            <a:avLst/>
          </a:prstGeom>
        </p:spPr>
      </p:pic>
      <p:cxnSp>
        <p:nvCxnSpPr>
          <p:cNvPr id="6" name="Rechte verbindingslijn met pijl 5"/>
          <p:cNvCxnSpPr/>
          <p:nvPr/>
        </p:nvCxnSpPr>
        <p:spPr>
          <a:xfrm flipV="1">
            <a:off x="4355976" y="1376772"/>
            <a:ext cx="1368152" cy="360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a:off x="4355976" y="4365104"/>
            <a:ext cx="20882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366708" y="2204862"/>
            <a:ext cx="4089582" cy="1015663"/>
          </a:xfrm>
          <a:prstGeom prst="rect">
            <a:avLst/>
          </a:prstGeom>
          <a:noFill/>
        </p:spPr>
        <p:txBody>
          <a:bodyPr wrap="none" rtlCol="0">
            <a:spAutoFit/>
          </a:bodyPr>
          <a:lstStyle/>
          <a:p>
            <a:pPr algn="ctr"/>
            <a:r>
              <a:rPr lang="nl-NL" sz="2000" b="1" dirty="0" smtClean="0">
                <a:solidFill>
                  <a:schemeClr val="bg1">
                    <a:lumMod val="50000"/>
                  </a:schemeClr>
                </a:solidFill>
              </a:rPr>
              <a:t>Afvalbak gewenst aan </a:t>
            </a:r>
          </a:p>
          <a:p>
            <a:pPr algn="ctr"/>
            <a:r>
              <a:rPr lang="nl-NL" sz="2000" b="1" dirty="0">
                <a:solidFill>
                  <a:schemeClr val="bg1">
                    <a:lumMod val="50000"/>
                  </a:schemeClr>
                </a:solidFill>
              </a:rPr>
              <a:t>b</a:t>
            </a:r>
            <a:r>
              <a:rPr lang="nl-NL" sz="2000" b="1" dirty="0" smtClean="0">
                <a:solidFill>
                  <a:schemeClr val="bg1">
                    <a:lumMod val="50000"/>
                  </a:schemeClr>
                </a:solidFill>
              </a:rPr>
              <a:t>egin &amp; eind trottoir langs </a:t>
            </a:r>
          </a:p>
          <a:p>
            <a:pPr algn="ctr"/>
            <a:r>
              <a:rPr lang="nl-NL" sz="2000" b="1" dirty="0" err="1" smtClean="0">
                <a:solidFill>
                  <a:schemeClr val="bg1">
                    <a:lumMod val="50000"/>
                  </a:schemeClr>
                </a:solidFill>
              </a:rPr>
              <a:t>Ruloffsweg</a:t>
            </a:r>
            <a:r>
              <a:rPr lang="nl-NL" sz="2000" b="1" dirty="0" smtClean="0">
                <a:solidFill>
                  <a:schemeClr val="bg1">
                    <a:lumMod val="50000"/>
                  </a:schemeClr>
                </a:solidFill>
              </a:rPr>
              <a:t> </a:t>
            </a:r>
            <a:endParaRPr lang="nl-NL" sz="2000" b="1" dirty="0">
              <a:solidFill>
                <a:schemeClr val="bg1">
                  <a:lumMod val="50000"/>
                </a:schemeClr>
              </a:solidFill>
            </a:endParaRPr>
          </a:p>
        </p:txBody>
      </p:sp>
    </p:spTree>
    <p:extLst>
      <p:ext uri="{BB962C8B-B14F-4D97-AF65-F5344CB8AC3E}">
        <p14:creationId xmlns:p14="http://schemas.microsoft.com/office/powerpoint/2010/main" val="2597084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4"/>
          <p:cNvPicPr>
            <a:picLocks noChangeAspect="1"/>
          </p:cNvPicPr>
          <p:nvPr/>
        </p:nvPicPr>
        <p:blipFill rotWithShape="1">
          <a:blip r:embed="rId3" cstate="print">
            <a:extLst>
              <a:ext uri="{28A0092B-C50C-407E-A947-70E740481C1C}">
                <a14:useLocalDpi xmlns:a14="http://schemas.microsoft.com/office/drawing/2010/main" val="0"/>
              </a:ext>
            </a:extLst>
          </a:blip>
          <a:srcRect l="31977" r="26074"/>
          <a:stretch/>
        </p:blipFill>
        <p:spPr>
          <a:xfrm>
            <a:off x="4456290" y="260648"/>
            <a:ext cx="4796230" cy="6428122"/>
          </a:xfrm>
          <a:prstGeom prst="rect">
            <a:avLst/>
          </a:prstGeom>
        </p:spPr>
      </p:pic>
      <p:cxnSp>
        <p:nvCxnSpPr>
          <p:cNvPr id="6" name="Rechte verbindingslijn met pijl 5"/>
          <p:cNvCxnSpPr/>
          <p:nvPr/>
        </p:nvCxnSpPr>
        <p:spPr>
          <a:xfrm flipV="1">
            <a:off x="3932853" y="908720"/>
            <a:ext cx="2520280" cy="360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a:off x="4329708" y="4365104"/>
            <a:ext cx="21145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297260" y="1890748"/>
            <a:ext cx="4159030" cy="1631216"/>
          </a:xfrm>
          <a:prstGeom prst="rect">
            <a:avLst/>
          </a:prstGeom>
          <a:noFill/>
        </p:spPr>
        <p:txBody>
          <a:bodyPr wrap="square" rtlCol="0">
            <a:spAutoFit/>
          </a:bodyPr>
          <a:lstStyle/>
          <a:p>
            <a:pPr algn="ctr"/>
            <a:r>
              <a:rPr lang="nl-NL" sz="2000" b="1" dirty="0" smtClean="0">
                <a:solidFill>
                  <a:schemeClr val="bg1">
                    <a:lumMod val="50000"/>
                  </a:schemeClr>
                </a:solidFill>
              </a:rPr>
              <a:t>Bord verboden voor fietsers gewenst bij</a:t>
            </a:r>
            <a:r>
              <a:rPr lang="nl-NL" sz="2000" b="1" dirty="0">
                <a:solidFill>
                  <a:schemeClr val="bg1">
                    <a:lumMod val="50000"/>
                  </a:schemeClr>
                </a:solidFill>
              </a:rPr>
              <a:t> </a:t>
            </a:r>
            <a:r>
              <a:rPr lang="nl-NL" sz="2000" b="1" dirty="0" smtClean="0">
                <a:solidFill>
                  <a:schemeClr val="bg1">
                    <a:lumMod val="50000"/>
                  </a:schemeClr>
                </a:solidFill>
              </a:rPr>
              <a:t>trottoiropgangen </a:t>
            </a:r>
            <a:r>
              <a:rPr lang="nl-NL" sz="2000" b="1" dirty="0" err="1" smtClean="0">
                <a:solidFill>
                  <a:schemeClr val="bg1">
                    <a:lumMod val="50000"/>
                  </a:schemeClr>
                </a:solidFill>
              </a:rPr>
              <a:t>Gagelboschplein</a:t>
            </a:r>
            <a:r>
              <a:rPr lang="nl-NL" sz="2000" b="1" dirty="0" smtClean="0">
                <a:solidFill>
                  <a:schemeClr val="bg1">
                    <a:lumMod val="50000"/>
                  </a:schemeClr>
                </a:solidFill>
              </a:rPr>
              <a:t>/Banstraat</a:t>
            </a:r>
          </a:p>
          <a:p>
            <a:pPr algn="ctr"/>
            <a:r>
              <a:rPr lang="nl-NL" sz="2000" b="1" dirty="0" smtClean="0">
                <a:solidFill>
                  <a:schemeClr val="bg1">
                    <a:lumMod val="50000"/>
                  </a:schemeClr>
                </a:solidFill>
              </a:rPr>
              <a:t>en Koebrug/</a:t>
            </a:r>
            <a:r>
              <a:rPr lang="nl-NL" sz="2000" b="1" dirty="0" err="1" smtClean="0">
                <a:solidFill>
                  <a:schemeClr val="bg1">
                    <a:lumMod val="50000"/>
                  </a:schemeClr>
                </a:solidFill>
              </a:rPr>
              <a:t>Ruloffsweg</a:t>
            </a:r>
            <a:endParaRPr lang="nl-NL" sz="2000" b="1" dirty="0" smtClean="0">
              <a:solidFill>
                <a:schemeClr val="bg1">
                  <a:lumMod val="50000"/>
                </a:schemeClr>
              </a:solidFill>
            </a:endParaRPr>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8709" y="3933056"/>
            <a:ext cx="1181696" cy="1181696"/>
          </a:xfrm>
          <a:prstGeom prst="rect">
            <a:avLst/>
          </a:prstGeom>
        </p:spPr>
      </p:pic>
      <p:pic>
        <p:nvPicPr>
          <p:cNvPr id="13" name="Afbeelding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157" y="476672"/>
            <a:ext cx="1181696" cy="1181696"/>
          </a:xfrm>
          <a:prstGeom prst="rect">
            <a:avLst/>
          </a:prstGeom>
        </p:spPr>
      </p:pic>
    </p:spTree>
    <p:extLst>
      <p:ext uri="{BB962C8B-B14F-4D97-AF65-F5344CB8AC3E}">
        <p14:creationId xmlns:p14="http://schemas.microsoft.com/office/powerpoint/2010/main" val="11610279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134</TotalTime>
  <Words>503</Words>
  <Application>Microsoft Office PowerPoint</Application>
  <PresentationFormat>Diavoorstelling (4:3)</PresentationFormat>
  <Paragraphs>19</Paragraphs>
  <Slides>3</Slides>
  <Notes>3</Notes>
  <HiddenSlides>0</HiddenSlides>
  <MMClips>0</MMClips>
  <ScaleCrop>false</ScaleCrop>
  <HeadingPairs>
    <vt:vector size="4" baseType="variant">
      <vt:variant>
        <vt:lpstr>Thema</vt:lpstr>
      </vt:variant>
      <vt:variant>
        <vt:i4>1</vt:i4>
      </vt:variant>
      <vt:variant>
        <vt:lpstr>Diatitels</vt:lpstr>
      </vt:variant>
      <vt:variant>
        <vt:i4>3</vt:i4>
      </vt:variant>
    </vt:vector>
  </HeadingPairs>
  <TitlesOfParts>
    <vt:vector size="4" baseType="lpstr">
      <vt:lpstr>Aspect</vt:lpstr>
      <vt:lpstr>Woonwensen omgeving  </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Omgevingswensen</dc:title>
  <dc:creator>jan de vries</dc:creator>
  <cp:lastModifiedBy>jan de vries</cp:lastModifiedBy>
  <cp:revision>19</cp:revision>
  <dcterms:created xsi:type="dcterms:W3CDTF">2016-04-16T13:09:41Z</dcterms:created>
  <dcterms:modified xsi:type="dcterms:W3CDTF">2016-05-23T11:38:08Z</dcterms:modified>
</cp:coreProperties>
</file>