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  <p:sldId id="258" r:id="rId3"/>
    <p:sldId id="260" r:id="rId4"/>
    <p:sldId id="274" r:id="rId5"/>
    <p:sldId id="263" r:id="rId6"/>
    <p:sldId id="270" r:id="rId7"/>
    <p:sldId id="271" r:id="rId8"/>
    <p:sldId id="268" r:id="rId9"/>
    <p:sldId id="280" r:id="rId10"/>
    <p:sldId id="275" r:id="rId11"/>
    <p:sldId id="278" r:id="rId12"/>
    <p:sldId id="267" r:id="rId13"/>
    <p:sldId id="279" r:id="rId14"/>
  </p:sldIdLst>
  <p:sldSz cx="12192000" cy="6858000"/>
  <p:notesSz cx="6858000" cy="9144000"/>
  <p:defaultTextStyle>
    <a:defPPr>
      <a:defRPr lang="nl-NL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94"/>
  </p:normalViewPr>
  <p:slideViewPr>
    <p:cSldViewPr snapToGrid="0" snapToObjects="1">
      <p:cViewPr>
        <p:scale>
          <a:sx n="81" d="100"/>
          <a:sy n="81" d="100"/>
        </p:scale>
        <p:origin x="-276" y="6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6D0DD4E-DAFE-E942-B4BC-707BAB99512F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xmlns="" id="{B303E882-1D43-6B44-B74E-F1C88AA01D9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nl-NL"/>
              <a:t>Klikken om de ondertitelstijl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5EB62FE3-9AD9-E44E-A1A6-36EA4DC68BF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31-3-2023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0CC869D4-F335-6C44-9E0F-3E200773BA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DD62429B-0D86-E94C-AFCB-92C35EE3BE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9721420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en verticale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836DBEB6-0A79-1849-915D-4B026CCDB28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xmlns="" id="{4D1BBB31-5BB4-4146-9EE3-25E3498C84A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1C4ABBC6-2813-C74A-88BD-A33EE8DE4A6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31-3-2023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8A3CC607-21EB-FF4C-9860-F58F8FF69D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AF2D0EFC-D652-AC44-B5C5-CB519AE31AF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542093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e titel en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e titel 1">
            <a:extLst>
              <a:ext uri="{FF2B5EF4-FFF2-40B4-BE49-F238E27FC236}">
                <a16:creationId xmlns:a16="http://schemas.microsoft.com/office/drawing/2014/main" xmlns="" id="{A137E819-6BFF-B743-B434-A8B4B833646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verticale tekst 2">
            <a:extLst>
              <a:ext uri="{FF2B5EF4-FFF2-40B4-BE49-F238E27FC236}">
                <a16:creationId xmlns:a16="http://schemas.microsoft.com/office/drawing/2014/main" xmlns="" id="{5612234A-85E1-714C-AEC3-FA7B6BB2B10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86F00C2C-F1CC-0140-8A9C-EB74EE56FF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31-3-2023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8CA4FE58-CC42-214B-B72A-D6738BE03E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919ADAF6-2301-E14B-92D4-F5046193809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98505150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en objec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AD81CDAD-D02D-214F-B075-48F7722045A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EF3488B8-4E00-9442-8BA0-63203C0B9B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1A709814-019C-CB49-9DE9-8AF5C5E1C6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31-3-2023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AB438D04-B21A-364F-A81C-E21C31F233B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A46950B9-4A64-6740-8C49-B3D943FD0B1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52271330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ek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34044A8-CDCF-8747-B360-A2E64F3AAB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CE518D38-9246-614E-910A-6943AD83EB2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6F8650AD-82A7-CD4A-BF09-BED78E64FF6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31-3-2023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3300972C-B462-AE48-8AE2-210FFD694BB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46A67D5C-FC3B-FA4E-8E6A-921A643D58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38052984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nhoud van twe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E2D6DDE6-78A1-C34E-9BEE-F5F2A8077F3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9AC190B9-99A3-D24F-A407-EC1A34479B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xmlns="" id="{08173E40-C0AC-2542-A114-1D58549735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219B0F66-03AD-7546-95BF-F1C315E52D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31-3-2023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B533088D-C119-7F42-8D84-EBBB02F8CB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61A08D26-1169-BF4C-80E3-A7618D8A7BB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420076263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elijk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035BCB14-B80B-2A45-9AAB-93E40F90FCC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86A3C1A4-53EA-7E41-AAEA-993232EF10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xmlns="" id="{E0E0B5CB-113F-5241-A450-88A6C6470E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5" name="Tijdelijke aanduiding voor tekst 4">
            <a:extLst>
              <a:ext uri="{FF2B5EF4-FFF2-40B4-BE49-F238E27FC236}">
                <a16:creationId xmlns:a16="http://schemas.microsoft.com/office/drawing/2014/main" xmlns="" id="{7310EC51-8330-774D-A0CD-DD5F81E2AA6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6" name="Tijdelijke aanduiding voor inhoud 5">
            <a:extLst>
              <a:ext uri="{FF2B5EF4-FFF2-40B4-BE49-F238E27FC236}">
                <a16:creationId xmlns:a16="http://schemas.microsoft.com/office/drawing/2014/main" xmlns="" id="{D9F88DF7-6C56-D348-8809-FD71F3EEBEE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7" name="Tijdelijke aanduiding voor datum 6">
            <a:extLst>
              <a:ext uri="{FF2B5EF4-FFF2-40B4-BE49-F238E27FC236}">
                <a16:creationId xmlns:a16="http://schemas.microsoft.com/office/drawing/2014/main" xmlns="" id="{7F3B5075-FB11-F44F-83A5-2D65720E95F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31-3-2023</a:t>
            </a:fld>
            <a:endParaRPr lang="nl-NL"/>
          </a:p>
        </p:txBody>
      </p:sp>
      <p:sp>
        <p:nvSpPr>
          <p:cNvPr id="8" name="Tijdelijke aanduiding voor voettekst 7">
            <a:extLst>
              <a:ext uri="{FF2B5EF4-FFF2-40B4-BE49-F238E27FC236}">
                <a16:creationId xmlns:a16="http://schemas.microsoft.com/office/drawing/2014/main" xmlns="" id="{1CEBAE3D-798C-DF42-874C-8AB52230B6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9" name="Tijdelijke aanduiding voor dianummer 8">
            <a:extLst>
              <a:ext uri="{FF2B5EF4-FFF2-40B4-BE49-F238E27FC236}">
                <a16:creationId xmlns:a16="http://schemas.microsoft.com/office/drawing/2014/main" xmlns="" id="{84901666-8D34-444B-B6C7-BAD45684D3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8829482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Allee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FE7EA94-4FFB-1348-A6C2-48C7E8F676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datum 2">
            <a:extLst>
              <a:ext uri="{FF2B5EF4-FFF2-40B4-BE49-F238E27FC236}">
                <a16:creationId xmlns:a16="http://schemas.microsoft.com/office/drawing/2014/main" xmlns="" id="{6CF1BE59-BC41-7D4C-9C2F-A1D3376E19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31-3-2023</a:t>
            </a:fld>
            <a:endParaRPr lang="nl-NL"/>
          </a:p>
        </p:txBody>
      </p:sp>
      <p:sp>
        <p:nvSpPr>
          <p:cNvPr id="4" name="Tijdelijke aanduiding voor voettekst 3">
            <a:extLst>
              <a:ext uri="{FF2B5EF4-FFF2-40B4-BE49-F238E27FC236}">
                <a16:creationId xmlns:a16="http://schemas.microsoft.com/office/drawing/2014/main" xmlns="" id="{6AC99162-70AA-A94D-881C-929F7B8ACE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5" name="Tijdelijke aanduiding voor dianummer 4">
            <a:extLst>
              <a:ext uri="{FF2B5EF4-FFF2-40B4-BE49-F238E27FC236}">
                <a16:creationId xmlns:a16="http://schemas.microsoft.com/office/drawing/2014/main" xmlns="" id="{72B234C8-B835-8346-8C8C-3A9B498C22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19961681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datum 1">
            <a:extLst>
              <a:ext uri="{FF2B5EF4-FFF2-40B4-BE49-F238E27FC236}">
                <a16:creationId xmlns:a16="http://schemas.microsoft.com/office/drawing/2014/main" xmlns="" id="{1E8906CF-2FC8-074F-8BAD-72D1C08764E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31-3-2023</a:t>
            </a:fld>
            <a:endParaRPr lang="nl-NL"/>
          </a:p>
        </p:txBody>
      </p:sp>
      <p:sp>
        <p:nvSpPr>
          <p:cNvPr id="3" name="Tijdelijke aanduiding voor voettekst 2">
            <a:extLst>
              <a:ext uri="{FF2B5EF4-FFF2-40B4-BE49-F238E27FC236}">
                <a16:creationId xmlns:a16="http://schemas.microsoft.com/office/drawing/2014/main" xmlns="" id="{43E11913-03BB-F346-B531-A6232E7C3AC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4" name="Tijdelijke aanduiding voor dianummer 3">
            <a:extLst>
              <a:ext uri="{FF2B5EF4-FFF2-40B4-BE49-F238E27FC236}">
                <a16:creationId xmlns:a16="http://schemas.microsoft.com/office/drawing/2014/main" xmlns="" id="{A146B9FA-6025-8641-B89A-7000CCA77C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86015328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oud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48BD7C7-41F7-D94B-AAA8-BC89CDF7561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462D8CF9-6CF5-8F4A-AD2A-BD62F5DA0A1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362C1466-97E8-644F-9A0D-763463283D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A4ACB71A-8588-3B4F-852E-5177F55583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31-3-2023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5A3B7341-F359-6249-B2A9-AC1BDE0CAA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72E4B8B2-8D36-5448-B1A2-941E98EE62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8180926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Afbeelding met bij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B0411CB0-CB79-AD4C-8D8A-5C65965D317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afbeelding 2">
            <a:extLst>
              <a:ext uri="{FF2B5EF4-FFF2-40B4-BE49-F238E27FC236}">
                <a16:creationId xmlns:a16="http://schemas.microsoft.com/office/drawing/2014/main" xmlns="" id="{9BB12BEE-76AA-164A-94BF-A1D7B7F18C7E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nl-NL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96B6C4E9-BB6B-7C44-9D91-CE2D0B3BBBE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nl-NL"/>
              <a:t>Klikken om de tekststijl van het model te bewerken</a:t>
            </a:r>
          </a:p>
        </p:txBody>
      </p:sp>
      <p:sp>
        <p:nvSpPr>
          <p:cNvPr id="5" name="Tijdelijke aanduiding voor datum 4">
            <a:extLst>
              <a:ext uri="{FF2B5EF4-FFF2-40B4-BE49-F238E27FC236}">
                <a16:creationId xmlns:a16="http://schemas.microsoft.com/office/drawing/2014/main" xmlns="" id="{F71D5303-9557-A54D-83D1-02722BDC2E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8C240A2-E571-C64F-8AC6-4BB5F82DA548}" type="datetimeFigureOut">
              <a:rPr lang="nl-NL" smtClean="0"/>
              <a:t>31-3-2023</a:t>
            </a:fld>
            <a:endParaRPr lang="nl-NL"/>
          </a:p>
        </p:txBody>
      </p:sp>
      <p:sp>
        <p:nvSpPr>
          <p:cNvPr id="6" name="Tijdelijke aanduiding voor voettekst 5">
            <a:extLst>
              <a:ext uri="{FF2B5EF4-FFF2-40B4-BE49-F238E27FC236}">
                <a16:creationId xmlns:a16="http://schemas.microsoft.com/office/drawing/2014/main" xmlns="" id="{7A13CD62-1858-FF4F-8239-EB1135C546A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nl-NL"/>
          </a:p>
        </p:txBody>
      </p:sp>
      <p:sp>
        <p:nvSpPr>
          <p:cNvPr id="7" name="Tijdelijke aanduiding voor dianummer 6">
            <a:extLst>
              <a:ext uri="{FF2B5EF4-FFF2-40B4-BE49-F238E27FC236}">
                <a16:creationId xmlns:a16="http://schemas.microsoft.com/office/drawing/2014/main" xmlns="" id="{73F18967-0303-8648-A1B4-E314575A092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20254944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jdelijke aanduiding voor titel 1">
            <a:extLst>
              <a:ext uri="{FF2B5EF4-FFF2-40B4-BE49-F238E27FC236}">
                <a16:creationId xmlns:a16="http://schemas.microsoft.com/office/drawing/2014/main" xmlns="" id="{E8ACA7A8-03AA-FD43-B945-E2C0B68AA72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/>
              <a:t>Klik om stijl te bewerken</a:t>
            </a:r>
          </a:p>
        </p:txBody>
      </p:sp>
      <p:sp>
        <p:nvSpPr>
          <p:cNvPr id="3" name="Tijdelijke aanduiding voor tekst 2">
            <a:extLst>
              <a:ext uri="{FF2B5EF4-FFF2-40B4-BE49-F238E27FC236}">
                <a16:creationId xmlns:a16="http://schemas.microsoft.com/office/drawing/2014/main" xmlns="" id="{7EACB6AD-8822-7C43-A162-8C8BF3B33FD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nl-NL"/>
              <a:t>Klikken om de tekststijl van het model te bewerken</a:t>
            </a:r>
          </a:p>
          <a:p>
            <a:pPr lvl="1"/>
            <a:r>
              <a:rPr lang="nl-NL"/>
              <a:t>Tweede niveau</a:t>
            </a:r>
          </a:p>
          <a:p>
            <a:pPr lvl="2"/>
            <a:r>
              <a:rPr lang="nl-NL"/>
              <a:t>Derde niveau</a:t>
            </a:r>
          </a:p>
          <a:p>
            <a:pPr lvl="3"/>
            <a:r>
              <a:rPr lang="nl-NL"/>
              <a:t>Vierde niveau</a:t>
            </a:r>
          </a:p>
          <a:p>
            <a:pPr lvl="4"/>
            <a:r>
              <a:rPr lang="nl-NL"/>
              <a:t>Vijfde niveau</a:t>
            </a:r>
          </a:p>
        </p:txBody>
      </p:sp>
      <p:sp>
        <p:nvSpPr>
          <p:cNvPr id="4" name="Tijdelijke aanduiding voor datum 3">
            <a:extLst>
              <a:ext uri="{FF2B5EF4-FFF2-40B4-BE49-F238E27FC236}">
                <a16:creationId xmlns:a16="http://schemas.microsoft.com/office/drawing/2014/main" xmlns="" id="{52D7360C-01BE-0F4A-A85D-C2A3B9964D1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8C240A2-E571-C64F-8AC6-4BB5F82DA548}" type="datetimeFigureOut">
              <a:rPr lang="nl-NL" smtClean="0"/>
              <a:t>31-3-2023</a:t>
            </a:fld>
            <a:endParaRPr lang="nl-NL"/>
          </a:p>
        </p:txBody>
      </p:sp>
      <p:sp>
        <p:nvSpPr>
          <p:cNvPr id="5" name="Tijdelijke aanduiding voor voettekst 4">
            <a:extLst>
              <a:ext uri="{FF2B5EF4-FFF2-40B4-BE49-F238E27FC236}">
                <a16:creationId xmlns:a16="http://schemas.microsoft.com/office/drawing/2014/main" xmlns="" id="{CF07E8B3-3CED-5642-A657-B3A5A5A9F441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nl-NL"/>
          </a:p>
        </p:txBody>
      </p:sp>
      <p:sp>
        <p:nvSpPr>
          <p:cNvPr id="6" name="Tijdelijke aanduiding voor dianummer 5">
            <a:extLst>
              <a:ext uri="{FF2B5EF4-FFF2-40B4-BE49-F238E27FC236}">
                <a16:creationId xmlns:a16="http://schemas.microsoft.com/office/drawing/2014/main" xmlns="" id="{CF7FC747-5DF3-5342-A8D7-E496DEC6805B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5C6CB59-F269-194F-80EE-6D965B77765E}" type="slidenum">
              <a:rPr lang="nl-NL" smtClean="0"/>
              <a:t>‹nr.›</a:t>
            </a:fld>
            <a:endParaRPr lang="nl-NL"/>
          </a:p>
        </p:txBody>
      </p:sp>
    </p:spTree>
    <p:extLst>
      <p:ext uri="{BB962C8B-B14F-4D97-AF65-F5344CB8AC3E}">
        <p14:creationId xmlns:p14="http://schemas.microsoft.com/office/powerpoint/2010/main" val="13854738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nl-NL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gif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vbtvastgoedmanagement.nl/wp-content/uploads/2022/02/Onderhouds-ABC_2022_v5_def.pdf" TargetMode="External"/><Relationship Id="rId2" Type="http://schemas.openxmlformats.org/officeDocument/2006/relationships/hyperlink" Target="https://wegwijswarande.jouwweb.nl/" TargetMode="Externa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7DA09B7A-0A98-1A41-8A01-602F9E366139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pPr algn="r"/>
            <a:r>
              <a:rPr lang="nl-NL" sz="4800" b="1" dirty="0"/>
              <a:t>Bewonersvergadering</a:t>
            </a:r>
            <a:br>
              <a:rPr lang="nl-NL" sz="4800" b="1" dirty="0"/>
            </a:br>
            <a:r>
              <a:rPr lang="nl-NL" sz="4800" b="1" dirty="0"/>
              <a:t>de Warande            </a:t>
            </a:r>
            <a:r>
              <a:rPr lang="nl-NL" sz="4000" b="1" dirty="0"/>
              <a:t/>
            </a:r>
            <a:br>
              <a:rPr lang="nl-NL" sz="4000" b="1" dirty="0"/>
            </a:br>
            <a:r>
              <a:rPr lang="nl-NL" sz="4000" b="1" dirty="0"/>
              <a:t/>
            </a:r>
            <a:br>
              <a:rPr lang="nl-NL" sz="4000" b="1" dirty="0"/>
            </a:br>
            <a:endParaRPr lang="nl-NL" sz="4000" b="1" dirty="0"/>
          </a:p>
        </p:txBody>
      </p:sp>
      <p:sp>
        <p:nvSpPr>
          <p:cNvPr id="3" name="Ondertitel 2">
            <a:extLst>
              <a:ext uri="{FF2B5EF4-FFF2-40B4-BE49-F238E27FC236}">
                <a16:creationId xmlns:a16="http://schemas.microsoft.com/office/drawing/2014/main" xmlns="" id="{935B21A7-1A76-B842-A375-E089CAB177D8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endParaRPr lang="nl-NL" dirty="0"/>
          </a:p>
          <a:p>
            <a:r>
              <a:rPr lang="nl-NL" sz="3600" dirty="0"/>
              <a:t>31 maart 2023</a:t>
            </a:r>
          </a:p>
          <a:p>
            <a:r>
              <a:rPr lang="nl-NL" sz="3600" dirty="0" err="1"/>
              <a:t>Gagelbosch</a:t>
            </a:r>
            <a:r>
              <a:rPr lang="nl-NL" sz="3600" dirty="0"/>
              <a:t>, Atrium</a:t>
            </a:r>
          </a:p>
        </p:txBody>
      </p:sp>
      <p:pic>
        <p:nvPicPr>
          <p:cNvPr id="5" name="Afbeelding 4" descr="Afbeelding met tekst&#10;&#10;Automatisch gegenereerde beschrijving">
            <a:extLst>
              <a:ext uri="{FF2B5EF4-FFF2-40B4-BE49-F238E27FC236}">
                <a16:creationId xmlns:a16="http://schemas.microsoft.com/office/drawing/2014/main" xmlns="" id="{FF21AF36-F3C1-AC44-B900-0E81370706C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9689" y="124254"/>
            <a:ext cx="4064000" cy="33857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1331017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2" name="Rectangle 21">
            <a:extLst>
              <a:ext uri="{FF2B5EF4-FFF2-40B4-BE49-F238E27FC236}">
                <a16:creationId xmlns:a16="http://schemas.microsoft.com/office/drawing/2014/main" xmlns="" id="{4E1BEB12-92AF-4445-98AD-4C7756E7C9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D0522C2C-7B5C-48A7-A969-03941E5D2E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6" name="Freeform 13">
            <a:extLst>
              <a:ext uri="{FF2B5EF4-FFF2-40B4-BE49-F238E27FC236}">
                <a16:creationId xmlns:a16="http://schemas.microsoft.com/office/drawing/2014/main" xmlns="" id="{9C682A1A-5B2D-4111-BBD6-620165633E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8" name="Oval 27">
            <a:extLst>
              <a:ext uri="{FF2B5EF4-FFF2-40B4-BE49-F238E27FC236}">
                <a16:creationId xmlns:a16="http://schemas.microsoft.com/office/drawing/2014/main" xmlns="" id="{D6EE29F2-D77F-4BD0-A20B-334D316A1C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0" name="Arc 29">
            <a:extLst>
              <a:ext uri="{FF2B5EF4-FFF2-40B4-BE49-F238E27FC236}">
                <a16:creationId xmlns:a16="http://schemas.microsoft.com/office/drawing/2014/main" xmlns="" id="{22D09ED2-868F-42C6-866E-F92E0CEF31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A397EDA-6B93-1947-BCC1-7544461CF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47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47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7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/>
            </a:r>
            <a:br>
              <a:rPr lang="en-US" sz="47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</a:br>
            <a:r>
              <a:rPr lang="en-US" sz="4700" b="1" kern="1200">
                <a:solidFill>
                  <a:schemeClr val="tx1"/>
                </a:solidFill>
                <a:latin typeface="+mj-lt"/>
                <a:ea typeface="+mj-ea"/>
                <a:cs typeface="+mj-cs"/>
              </a:rPr>
              <a:t>Opmerkingen, vragen, discussie</a:t>
            </a:r>
          </a:p>
        </p:txBody>
      </p:sp>
    </p:spTree>
    <p:extLst>
      <p:ext uri="{BB962C8B-B14F-4D97-AF65-F5344CB8AC3E}">
        <p14:creationId xmlns:p14="http://schemas.microsoft.com/office/powerpoint/2010/main" val="12847144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3001AFEA-2442-4A9F-BA37-8C469F30665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C10FC805-16AC-C442-9DAB-C3455DB4E8A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70908" y="637046"/>
            <a:ext cx="5174207" cy="2971473"/>
          </a:xfr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en-US" sz="6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Voorgenomen</a:t>
            </a:r>
            <a:r>
              <a:rPr lang="en-US" sz="6000" kern="1200" dirty="0">
                <a:solidFill>
                  <a:srgbClr val="FFFFFF"/>
                </a:solidFill>
                <a:latin typeface="+mj-lt"/>
                <a:ea typeface="+mj-ea"/>
                <a:cs typeface="+mj-cs"/>
              </a:rPr>
              <a:t> </a:t>
            </a:r>
            <a:r>
              <a:rPr lang="en-US" sz="6000" kern="1200" dirty="0" err="1">
                <a:solidFill>
                  <a:srgbClr val="FFFFFF"/>
                </a:solidFill>
                <a:latin typeface="+mj-lt"/>
                <a:ea typeface="+mj-ea"/>
                <a:cs typeface="+mj-cs"/>
              </a:rPr>
              <a:t>activiteiten</a:t>
            </a:r>
            <a:endParaRPr lang="en-US" sz="60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9" name="Freeform: Shape 8">
            <a:extLst>
              <a:ext uri="{FF2B5EF4-FFF2-40B4-BE49-F238E27FC236}">
                <a16:creationId xmlns:a16="http://schemas.microsoft.com/office/drawing/2014/main" xmlns="" id="{755E9CD0-04B0-4A3C-B291-AD913379C71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0208695" y="1"/>
            <a:ext cx="1135066" cy="477997"/>
          </a:xfrm>
          <a:custGeom>
            <a:avLst/>
            <a:gdLst>
              <a:gd name="connsiteX0" fmla="*/ 0 w 1135066"/>
              <a:gd name="connsiteY0" fmla="*/ 0 h 477997"/>
              <a:gd name="connsiteX1" fmla="*/ 1135066 w 1135066"/>
              <a:gd name="connsiteY1" fmla="*/ 0 h 477997"/>
              <a:gd name="connsiteX2" fmla="*/ 1133370 w 1135066"/>
              <a:gd name="connsiteY2" fmla="*/ 16827 h 477997"/>
              <a:gd name="connsiteX3" fmla="*/ 567533 w 1135066"/>
              <a:gd name="connsiteY3" fmla="*/ 477997 h 477997"/>
              <a:gd name="connsiteX4" fmla="*/ 1696 w 1135066"/>
              <a:gd name="connsiteY4" fmla="*/ 16827 h 4779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135066" h="477997">
                <a:moveTo>
                  <a:pt x="0" y="0"/>
                </a:moveTo>
                <a:lnTo>
                  <a:pt x="1135066" y="0"/>
                </a:lnTo>
                <a:lnTo>
                  <a:pt x="1133370" y="16827"/>
                </a:lnTo>
                <a:cubicBezTo>
                  <a:pt x="1079514" y="280016"/>
                  <a:pt x="846644" y="477997"/>
                  <a:pt x="567533" y="477997"/>
                </a:cubicBezTo>
                <a:cubicBezTo>
                  <a:pt x="288422" y="477997"/>
                  <a:pt x="55552" y="280016"/>
                  <a:pt x="1696" y="16827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sp>
        <p:nvSpPr>
          <p:cNvPr id="11" name="Oval 10">
            <a:extLst>
              <a:ext uri="{FF2B5EF4-FFF2-40B4-BE49-F238E27FC236}">
                <a16:creationId xmlns:a16="http://schemas.microsoft.com/office/drawing/2014/main" xmlns="" id="{1DD8BF3B-6066-418C-8D1A-75C5E396FC0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2624479"/>
            <a:ext cx="812427" cy="812427"/>
          </a:xfrm>
          <a:prstGeom prst="ellipse">
            <a:avLst/>
          </a:prstGeom>
          <a:noFill/>
          <a:ln w="127000">
            <a:solidFill>
              <a:schemeClr val="accent4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Block Arc 12">
            <a:extLst>
              <a:ext uri="{FF2B5EF4-FFF2-40B4-BE49-F238E27FC236}">
                <a16:creationId xmlns:a16="http://schemas.microsoft.com/office/drawing/2014/main" xmlns="" id="{80BC66F9-7A74-4286-AD22-1174052CC22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6200000">
            <a:off x="8912417" y="1218531"/>
            <a:ext cx="2387600" cy="2387600"/>
          </a:xfrm>
          <a:prstGeom prst="blockArc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xmlns="" id="{D8142CC3-2B5C-48E6-9DF0-6C8ACBAF23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0"/>
            <a:ext cx="2315251" cy="1550992"/>
          </a:xfrm>
          <a:custGeom>
            <a:avLst/>
            <a:gdLst>
              <a:gd name="connsiteX0" fmla="*/ 0 w 2315251"/>
              <a:gd name="connsiteY0" fmla="*/ 0 h 1550992"/>
              <a:gd name="connsiteX1" fmla="*/ 138700 w 2315251"/>
              <a:gd name="connsiteY1" fmla="*/ 0 h 1550992"/>
              <a:gd name="connsiteX2" fmla="*/ 138700 w 2315251"/>
              <a:gd name="connsiteY2" fmla="*/ 1361400 h 1550992"/>
              <a:gd name="connsiteX3" fmla="*/ 2107387 w 2315251"/>
              <a:gd name="connsiteY3" fmla="*/ 222673 h 1550992"/>
              <a:gd name="connsiteX4" fmla="*/ 1722420 w 2315251"/>
              <a:gd name="connsiteY4" fmla="*/ 0 h 1550992"/>
              <a:gd name="connsiteX5" fmla="*/ 1999436 w 2315251"/>
              <a:gd name="connsiteY5" fmla="*/ 0 h 1550992"/>
              <a:gd name="connsiteX6" fmla="*/ 2280549 w 2315251"/>
              <a:gd name="connsiteY6" fmla="*/ 162605 h 1550992"/>
              <a:gd name="connsiteX7" fmla="*/ 2305953 w 2315251"/>
              <a:gd name="connsiteY7" fmla="*/ 257336 h 1550992"/>
              <a:gd name="connsiteX8" fmla="*/ 2280549 w 2315251"/>
              <a:gd name="connsiteY8" fmla="*/ 282740 h 1550992"/>
              <a:gd name="connsiteX9" fmla="*/ 104026 w 2315251"/>
              <a:gd name="connsiteY9" fmla="*/ 1541710 h 1550992"/>
              <a:gd name="connsiteX10" fmla="*/ 69351 w 2315251"/>
              <a:gd name="connsiteY10" fmla="*/ 1550992 h 1550992"/>
              <a:gd name="connsiteX11" fmla="*/ 0 w 2315251"/>
              <a:gd name="connsiteY11" fmla="*/ 1481643 h 1550992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</a:cxnLst>
            <a:rect l="l" t="t" r="r" b="b"/>
            <a:pathLst>
              <a:path w="2315251" h="1550992">
                <a:moveTo>
                  <a:pt x="0" y="0"/>
                </a:moveTo>
                <a:lnTo>
                  <a:pt x="138700" y="0"/>
                </a:lnTo>
                <a:lnTo>
                  <a:pt x="138700" y="1361400"/>
                </a:lnTo>
                <a:lnTo>
                  <a:pt x="2107387" y="222673"/>
                </a:lnTo>
                <a:lnTo>
                  <a:pt x="1722420" y="0"/>
                </a:lnTo>
                <a:lnTo>
                  <a:pt x="1999436" y="0"/>
                </a:lnTo>
                <a:lnTo>
                  <a:pt x="2280549" y="162605"/>
                </a:lnTo>
                <a:cubicBezTo>
                  <a:pt x="2313720" y="181745"/>
                  <a:pt x="2325104" y="224155"/>
                  <a:pt x="2305953" y="257336"/>
                </a:cubicBezTo>
                <a:cubicBezTo>
                  <a:pt x="2299872" y="267889"/>
                  <a:pt x="2291101" y="276648"/>
                  <a:pt x="2280549" y="282740"/>
                </a:cubicBezTo>
                <a:lnTo>
                  <a:pt x="104026" y="1541710"/>
                </a:lnTo>
                <a:cubicBezTo>
                  <a:pt x="93484" y="1547802"/>
                  <a:pt x="81523" y="1551003"/>
                  <a:pt x="69351" y="1550992"/>
                </a:cubicBezTo>
                <a:cubicBezTo>
                  <a:pt x="31049" y="1550992"/>
                  <a:pt x="0" y="1519944"/>
                  <a:pt x="0" y="1481643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 dirty="0"/>
          </a:p>
        </p:txBody>
      </p:sp>
      <p:cxnSp>
        <p:nvCxnSpPr>
          <p:cNvPr id="17" name="Straight Connector 16">
            <a:extLst>
              <a:ext uri="{FF2B5EF4-FFF2-40B4-BE49-F238E27FC236}">
                <a16:creationId xmlns:a16="http://schemas.microsoft.com/office/drawing/2014/main" xmlns="" id="{7B2D303B-3DD0-4319-9EAD-361847FEC71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CxnSpPr>
            <a:cxnSpLocks noGrp="1" noRot="1" noChangeAspect="1" noMove="1" noResize="1" noEditPoints="1" noAdjustHandles="1" noChangeArrowheads="1" noChangeShapeType="1"/>
          </p:cNvCxn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CxnSpPr>
        <p:spPr>
          <a:xfrm>
            <a:off x="11724638" y="1331572"/>
            <a:ext cx="0" cy="1597708"/>
          </a:xfrm>
          <a:prstGeom prst="line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Freeform: Shape 18">
            <a:extLst>
              <a:ext uri="{FF2B5EF4-FFF2-40B4-BE49-F238E27FC236}">
                <a16:creationId xmlns:a16="http://schemas.microsoft.com/office/drawing/2014/main" xmlns="" id="{46A89C79-8EF3-4AF9-B3D9-59A883F41C83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1005550" y="4112081"/>
            <a:ext cx="1186451" cy="1771650"/>
          </a:xfrm>
          <a:custGeom>
            <a:avLst/>
            <a:gdLst>
              <a:gd name="connsiteX0" fmla="*/ 61913 w 1186451"/>
              <a:gd name="connsiteY0" fmla="*/ 0 h 1771650"/>
              <a:gd name="connsiteX1" fmla="*/ 1186451 w 1186451"/>
              <a:gd name="connsiteY1" fmla="*/ 0 h 1771650"/>
              <a:gd name="connsiteX2" fmla="*/ 1186451 w 1186451"/>
              <a:gd name="connsiteY2" fmla="*/ 123825 h 1771650"/>
              <a:gd name="connsiteX3" fmla="*/ 123825 w 1186451"/>
              <a:gd name="connsiteY3" fmla="*/ 123825 h 1771650"/>
              <a:gd name="connsiteX4" fmla="*/ 123825 w 1186451"/>
              <a:gd name="connsiteY4" fmla="*/ 1647825 h 1771650"/>
              <a:gd name="connsiteX5" fmla="*/ 1186451 w 1186451"/>
              <a:gd name="connsiteY5" fmla="*/ 1647825 h 1771650"/>
              <a:gd name="connsiteX6" fmla="*/ 1186451 w 1186451"/>
              <a:gd name="connsiteY6" fmla="*/ 1771650 h 1771650"/>
              <a:gd name="connsiteX7" fmla="*/ 61913 w 1186451"/>
              <a:gd name="connsiteY7" fmla="*/ 1771650 h 1771650"/>
              <a:gd name="connsiteX8" fmla="*/ 0 w 1186451"/>
              <a:gd name="connsiteY8" fmla="*/ 1709738 h 1771650"/>
              <a:gd name="connsiteX9" fmla="*/ 0 w 1186451"/>
              <a:gd name="connsiteY9" fmla="*/ 61913 h 1771650"/>
              <a:gd name="connsiteX10" fmla="*/ 61913 w 1186451"/>
              <a:gd name="connsiteY10" fmla="*/ 0 h 177165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1186451" h="1771650">
                <a:moveTo>
                  <a:pt x="61913" y="0"/>
                </a:moveTo>
                <a:lnTo>
                  <a:pt x="1186451" y="0"/>
                </a:lnTo>
                <a:lnTo>
                  <a:pt x="1186451" y="123825"/>
                </a:lnTo>
                <a:lnTo>
                  <a:pt x="123825" y="123825"/>
                </a:lnTo>
                <a:lnTo>
                  <a:pt x="123825" y="1647825"/>
                </a:lnTo>
                <a:lnTo>
                  <a:pt x="1186451" y="1647825"/>
                </a:lnTo>
                <a:lnTo>
                  <a:pt x="1186451" y="1771650"/>
                </a:lnTo>
                <a:lnTo>
                  <a:pt x="61913" y="1771650"/>
                </a:lnTo>
                <a:cubicBezTo>
                  <a:pt x="27719" y="1771650"/>
                  <a:pt x="0" y="1743932"/>
                  <a:pt x="0" y="1709738"/>
                </a:cubicBezTo>
                <a:lnTo>
                  <a:pt x="0" y="61913"/>
                </a:lnTo>
                <a:cubicBezTo>
                  <a:pt x="0" y="27719"/>
                  <a:pt x="27719" y="0"/>
                  <a:pt x="61913" y="0"/>
                </a:cubicBezTo>
                <a:close/>
              </a:path>
            </a:pathLst>
          </a:custGeom>
          <a:solidFill>
            <a:schemeClr val="accent4"/>
          </a:solidFill>
          <a:ln w="9525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1" name="Arc 20">
            <a:extLst>
              <a:ext uri="{FF2B5EF4-FFF2-40B4-BE49-F238E27FC236}">
                <a16:creationId xmlns:a16="http://schemas.microsoft.com/office/drawing/2014/main" xmlns="" id="{EFE5CE34-4543-42E5-B82C-1F3D12422CD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20872052">
            <a:off x="6113252" y="4145122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3" name="Freeform: Shape 22">
            <a:extLst>
              <a:ext uri="{FF2B5EF4-FFF2-40B4-BE49-F238E27FC236}">
                <a16:creationId xmlns:a16="http://schemas.microsoft.com/office/drawing/2014/main" xmlns="" id="{72AF41FE-63D7-4695-81D2-66D2510E448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821310" y="4962670"/>
            <a:ext cx="2643352" cy="1895331"/>
          </a:xfrm>
          <a:custGeom>
            <a:avLst/>
            <a:gdLst>
              <a:gd name="connsiteX0" fmla="*/ 1321676 w 2643352"/>
              <a:gd name="connsiteY0" fmla="*/ 0 h 1895331"/>
              <a:gd name="connsiteX1" fmla="*/ 2643352 w 2643352"/>
              <a:gd name="connsiteY1" fmla="*/ 1321676 h 1895331"/>
              <a:gd name="connsiteX2" fmla="*/ 2539488 w 2643352"/>
              <a:gd name="connsiteY2" fmla="*/ 1836132 h 1895331"/>
              <a:gd name="connsiteX3" fmla="*/ 2510970 w 2643352"/>
              <a:gd name="connsiteY3" fmla="*/ 1895331 h 1895331"/>
              <a:gd name="connsiteX4" fmla="*/ 132382 w 2643352"/>
              <a:gd name="connsiteY4" fmla="*/ 1895331 h 1895331"/>
              <a:gd name="connsiteX5" fmla="*/ 103864 w 2643352"/>
              <a:gd name="connsiteY5" fmla="*/ 1836132 h 1895331"/>
              <a:gd name="connsiteX6" fmla="*/ 0 w 2643352"/>
              <a:gd name="connsiteY6" fmla="*/ 1321676 h 1895331"/>
              <a:gd name="connsiteX7" fmla="*/ 1321676 w 2643352"/>
              <a:gd name="connsiteY7" fmla="*/ 0 h 189533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2643352" h="1895331">
                <a:moveTo>
                  <a:pt x="1321676" y="0"/>
                </a:moveTo>
                <a:cubicBezTo>
                  <a:pt x="2051617" y="0"/>
                  <a:pt x="2643352" y="591735"/>
                  <a:pt x="2643352" y="1321676"/>
                </a:cubicBezTo>
                <a:cubicBezTo>
                  <a:pt x="2643352" y="1504161"/>
                  <a:pt x="2606369" y="1678009"/>
                  <a:pt x="2539488" y="1836132"/>
                </a:cubicBezTo>
                <a:lnTo>
                  <a:pt x="2510970" y="1895331"/>
                </a:lnTo>
                <a:lnTo>
                  <a:pt x="132382" y="1895331"/>
                </a:lnTo>
                <a:lnTo>
                  <a:pt x="103864" y="1836132"/>
                </a:lnTo>
                <a:cubicBezTo>
                  <a:pt x="36984" y="1678009"/>
                  <a:pt x="0" y="1504161"/>
                  <a:pt x="0" y="1321676"/>
                </a:cubicBezTo>
                <a:cubicBezTo>
                  <a:pt x="0" y="591735"/>
                  <a:pt x="591735" y="0"/>
                  <a:pt x="1321676" y="0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444817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4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Afbeelding 4">
            <a:extLst>
              <a:ext uri="{FF2B5EF4-FFF2-40B4-BE49-F238E27FC236}">
                <a16:creationId xmlns:a16="http://schemas.microsoft.com/office/drawing/2014/main" xmlns="" id="{BF0D1AB9-1E4E-EE40-9492-F252751BAFE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41053" y="1236164"/>
            <a:ext cx="4777381" cy="4212964"/>
          </a:xfrm>
          <a:custGeom>
            <a:avLst/>
            <a:gdLst/>
            <a:ahLst/>
            <a:cxnLst/>
            <a:rect l="l" t="t" r="r" b="b"/>
            <a:pathLst>
              <a:path w="4777381" h="5643794">
                <a:moveTo>
                  <a:pt x="143704" y="0"/>
                </a:moveTo>
                <a:lnTo>
                  <a:pt x="4633677" y="0"/>
                </a:lnTo>
                <a:cubicBezTo>
                  <a:pt x="4713043" y="0"/>
                  <a:pt x="4777381" y="64338"/>
                  <a:pt x="4777381" y="143704"/>
                </a:cubicBezTo>
                <a:lnTo>
                  <a:pt x="4777381" y="5500090"/>
                </a:lnTo>
                <a:cubicBezTo>
                  <a:pt x="4777381" y="5579456"/>
                  <a:pt x="4713043" y="5643794"/>
                  <a:pt x="4633677" y="5643794"/>
                </a:cubicBezTo>
                <a:lnTo>
                  <a:pt x="143704" y="5643794"/>
                </a:lnTo>
                <a:cubicBezTo>
                  <a:pt x="64338" y="5643794"/>
                  <a:pt x="0" y="5579456"/>
                  <a:pt x="0" y="5500090"/>
                </a:cubicBezTo>
                <a:lnTo>
                  <a:pt x="0" y="143704"/>
                </a:lnTo>
                <a:cubicBezTo>
                  <a:pt x="0" y="64338"/>
                  <a:pt x="64338" y="0"/>
                  <a:pt x="143704" y="0"/>
                </a:cubicBezTo>
                <a:close/>
              </a:path>
            </a:pathLst>
          </a:custGeom>
        </p:spPr>
      </p:pic>
      <p:sp>
        <p:nvSpPr>
          <p:cNvPr id="2" name="Titel 1">
            <a:extLst>
              <a:ext uri="{FF2B5EF4-FFF2-40B4-BE49-F238E27FC236}">
                <a16:creationId xmlns:a16="http://schemas.microsoft.com/office/drawing/2014/main" xmlns="" id="{476DEAC6-9465-7F4A-95A6-55839B63AD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1" y="479493"/>
            <a:ext cx="5257800" cy="1325563"/>
          </a:xfrm>
        </p:spPr>
        <p:txBody>
          <a:bodyPr>
            <a:normAutofit/>
          </a:bodyPr>
          <a:lstStyle/>
          <a:p>
            <a:r>
              <a:rPr lang="nl-NL" b="1"/>
              <a:t>Commissie uitbreiden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0A564649-113A-7E42-BBE6-A006BF261DC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984443"/>
            <a:ext cx="5257800" cy="4192520"/>
          </a:xfrm>
        </p:spPr>
        <p:txBody>
          <a:bodyPr>
            <a:normAutofit/>
          </a:bodyPr>
          <a:lstStyle/>
          <a:p>
            <a:endParaRPr lang="nl-NL" dirty="0"/>
          </a:p>
          <a:p>
            <a:pPr marL="0" indent="0">
              <a:buNone/>
            </a:pPr>
            <a:endParaRPr lang="nl-NL" sz="2400" dirty="0"/>
          </a:p>
          <a:p>
            <a:pPr marL="0" indent="0" algn="ctr">
              <a:buNone/>
            </a:pPr>
            <a:r>
              <a:rPr lang="nl-NL" sz="2400" dirty="0"/>
              <a:t>Gevraagd en ongevraagd adviseren van VB&amp;T en </a:t>
            </a:r>
            <a:r>
              <a:rPr lang="nl-NL" sz="2400" dirty="0" err="1"/>
              <a:t>Bouwinvest</a:t>
            </a:r>
            <a:endParaRPr lang="nl-NL" sz="2400" dirty="0"/>
          </a:p>
          <a:p>
            <a:pPr marL="0" indent="0" algn="ctr">
              <a:buNone/>
            </a:pPr>
            <a:endParaRPr lang="nl-NL" sz="2400" dirty="0"/>
          </a:p>
          <a:p>
            <a:pPr marL="0" indent="0" algn="ctr">
              <a:buNone/>
            </a:pPr>
            <a:r>
              <a:rPr lang="nl-NL" sz="2400" dirty="0"/>
              <a:t>Leden of contactpersonen in Zuid en Noord</a:t>
            </a:r>
          </a:p>
        </p:txBody>
      </p:sp>
    </p:spTree>
    <p:extLst>
      <p:ext uri="{BB962C8B-B14F-4D97-AF65-F5344CB8AC3E}">
        <p14:creationId xmlns:p14="http://schemas.microsoft.com/office/powerpoint/2010/main" val="60102890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xmlns="" id="{4E1BEB12-92AF-4445-98AD-4C7756E7C9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D0522C2C-7B5C-48A7-A969-03941E5D2E7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Freeform 13">
            <a:extLst>
              <a:ext uri="{FF2B5EF4-FFF2-40B4-BE49-F238E27FC236}">
                <a16:creationId xmlns:a16="http://schemas.microsoft.com/office/drawing/2014/main" xmlns="" id="{9C682A1A-5B2D-4111-BBD6-620165633E5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769476" y="220196"/>
            <a:ext cx="9422524" cy="6637806"/>
          </a:xfrm>
          <a:custGeom>
            <a:avLst/>
            <a:gdLst>
              <a:gd name="connsiteX0" fmla="*/ 4929467 w 8191500"/>
              <a:gd name="connsiteY0" fmla="*/ 0 h 5770597"/>
              <a:gd name="connsiteX1" fmla="*/ 8065066 w 8191500"/>
              <a:gd name="connsiteY1" fmla="*/ 1118513 h 5770597"/>
              <a:gd name="connsiteX2" fmla="*/ 8191500 w 8191500"/>
              <a:gd name="connsiteY2" fmla="*/ 1227339 h 5770597"/>
              <a:gd name="connsiteX3" fmla="*/ 8191500 w 8191500"/>
              <a:gd name="connsiteY3" fmla="*/ 5770597 h 5770597"/>
              <a:gd name="connsiteX4" fmla="*/ 79523 w 8191500"/>
              <a:gd name="connsiteY4" fmla="*/ 5770597 h 5770597"/>
              <a:gd name="connsiteX5" fmla="*/ 56799 w 8191500"/>
              <a:gd name="connsiteY5" fmla="*/ 5644158 h 5770597"/>
              <a:gd name="connsiteX6" fmla="*/ 0 w 8191500"/>
              <a:gd name="connsiteY6" fmla="*/ 4898209 h 5770597"/>
              <a:gd name="connsiteX7" fmla="*/ 4929467 w 8191500"/>
              <a:gd name="connsiteY7" fmla="*/ 0 h 577059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</a:cxnLst>
            <a:rect l="l" t="t" r="r" b="b"/>
            <a:pathLst>
              <a:path w="8191500" h="5770597">
                <a:moveTo>
                  <a:pt x="4929467" y="0"/>
                </a:moveTo>
                <a:cubicBezTo>
                  <a:pt x="6120547" y="0"/>
                  <a:pt x="7212963" y="419755"/>
                  <a:pt x="8065066" y="1118513"/>
                </a:cubicBezTo>
                <a:lnTo>
                  <a:pt x="8191500" y="1227339"/>
                </a:lnTo>
                <a:lnTo>
                  <a:pt x="8191500" y="5770597"/>
                </a:lnTo>
                <a:lnTo>
                  <a:pt x="79523" y="5770597"/>
                </a:lnTo>
                <a:lnTo>
                  <a:pt x="56799" y="5644158"/>
                </a:lnTo>
                <a:cubicBezTo>
                  <a:pt x="19398" y="5400934"/>
                  <a:pt x="0" y="5151822"/>
                  <a:pt x="0" y="4898209"/>
                </a:cubicBezTo>
                <a:cubicBezTo>
                  <a:pt x="0" y="2193003"/>
                  <a:pt x="2206998" y="0"/>
                  <a:pt x="4929467" y="0"/>
                </a:cubicBezTo>
                <a:close/>
              </a:path>
            </a:pathLst>
          </a:cu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D6EE29F2-D77F-4BD0-A20B-334D316A1C9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209800" y="2099696"/>
            <a:ext cx="1942241" cy="1889551"/>
          </a:xfrm>
          <a:prstGeom prst="ellipse">
            <a:avLst/>
          </a:prstGeom>
          <a:solidFill>
            <a:schemeClr val="accent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xmlns="" id="{22D09ED2-868F-42C6-866E-F92E0CEF314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8520172">
            <a:off x="1613162" y="1492572"/>
            <a:ext cx="2987899" cy="2987899"/>
          </a:xfrm>
          <a:prstGeom prst="arc">
            <a:avLst>
              <a:gd name="adj1" fmla="val 14455503"/>
              <a:gd name="adj2" fmla="val 227775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A289FE33-B9CD-B041-8BCC-A4D5DDE230B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038600" y="1939159"/>
            <a:ext cx="7644627" cy="2751086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en-US" sz="6000" kern="1200" dirty="0" err="1">
                <a:solidFill>
                  <a:schemeClr val="tx1"/>
                </a:solidFill>
                <a:latin typeface="+mj-lt"/>
                <a:ea typeface="+mj-ea"/>
                <a:cs typeface="+mj-cs"/>
              </a:rPr>
              <a:t>Rondvraag</a:t>
            </a:r>
            <a:endParaRPr lang="en-US" sz="6000" kern="1200" dirty="0">
              <a:solidFill>
                <a:schemeClr val="tx1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52452827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BAC9626-0AF1-C347-8805-6F8BC869E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z="4400" b="1" kern="1200" dirty="0">
                <a:latin typeface="+mj-lt"/>
                <a:ea typeface="+mj-ea"/>
                <a:cs typeface="+mj-cs"/>
              </a:rPr>
              <a:t>Agenda</a:t>
            </a: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E003655B-FA68-EB41-B0A5-EBDDB331C3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 lnSpcReduction="10000"/>
          </a:bodyPr>
          <a:lstStyle/>
          <a:p>
            <a:endParaRPr lang="nl-NL" sz="2800" dirty="0"/>
          </a:p>
          <a:p>
            <a:endParaRPr lang="nl-NL" sz="2800" dirty="0"/>
          </a:p>
          <a:p>
            <a:r>
              <a:rPr lang="nl-NL" sz="2800" dirty="0"/>
              <a:t>Opening, Mededelingen</a:t>
            </a:r>
          </a:p>
          <a:p>
            <a:r>
              <a:rPr lang="nl-NL" sz="2800" dirty="0"/>
              <a:t>Activiteiten in de afgelopen periode</a:t>
            </a:r>
          </a:p>
          <a:p>
            <a:r>
              <a:rPr lang="nl-NL" sz="2800" dirty="0"/>
              <a:t>Overleg met VB&amp;T</a:t>
            </a:r>
          </a:p>
          <a:p>
            <a:r>
              <a:rPr lang="nl-NL" sz="2800" i="1" dirty="0"/>
              <a:t>Pauze</a:t>
            </a:r>
          </a:p>
          <a:p>
            <a:r>
              <a:rPr lang="nl-NL" sz="2800" dirty="0"/>
              <a:t>Goed om te weten</a:t>
            </a:r>
          </a:p>
          <a:p>
            <a:r>
              <a:rPr lang="nl-NL" sz="2800" dirty="0"/>
              <a:t>Vragen, opmerkingen, discussie</a:t>
            </a:r>
          </a:p>
          <a:p>
            <a:r>
              <a:rPr lang="nl-NL" sz="2800" dirty="0"/>
              <a:t>Voorgenomen activiteiten</a:t>
            </a:r>
          </a:p>
          <a:p>
            <a:r>
              <a:rPr lang="nl-NL" sz="2800" dirty="0"/>
              <a:t>Uitbreiding Bewonerscommissie</a:t>
            </a:r>
          </a:p>
          <a:p>
            <a:r>
              <a:rPr lang="nl-NL" sz="2800" dirty="0"/>
              <a:t>Rondvraag en sluiting</a:t>
            </a:r>
          </a:p>
          <a:p>
            <a:endParaRPr lang="nl-NL" sz="2800" dirty="0"/>
          </a:p>
          <a:p>
            <a:pPr lvl="0"/>
            <a:endParaRPr lang="nl-NL" sz="2800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268230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9" name="Rectangle 8">
            <a:extLst>
              <a:ext uri="{FF2B5EF4-FFF2-40B4-BE49-F238E27FC236}">
                <a16:creationId xmlns:a16="http://schemas.microsoft.com/office/drawing/2014/main" xmlns="" id="{907EF6B7-1338-4443-8C46-6A318D952DF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Freeform: Shape 10">
            <a:extLst>
              <a:ext uri="{FF2B5EF4-FFF2-40B4-BE49-F238E27FC236}">
                <a16:creationId xmlns:a16="http://schemas.microsoft.com/office/drawing/2014/main" xmlns="" id="{DAAE4CDD-124C-4DCF-9584-B6033B545DD5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" y="0"/>
            <a:ext cx="4167271" cy="6858000"/>
          </a:xfrm>
          <a:custGeom>
            <a:avLst/>
            <a:gdLst>
              <a:gd name="connsiteX0" fmla="*/ 0 w 4167271"/>
              <a:gd name="connsiteY0" fmla="*/ 0 h 6858000"/>
              <a:gd name="connsiteX1" fmla="*/ 2259550 w 4167271"/>
              <a:gd name="connsiteY1" fmla="*/ 0 h 6858000"/>
              <a:gd name="connsiteX2" fmla="*/ 2387803 w 4167271"/>
              <a:gd name="connsiteY2" fmla="*/ 82222 h 6858000"/>
              <a:gd name="connsiteX3" fmla="*/ 4167271 w 4167271"/>
              <a:gd name="connsiteY3" fmla="*/ 3429000 h 6858000"/>
              <a:gd name="connsiteX4" fmla="*/ 2387803 w 4167271"/>
              <a:gd name="connsiteY4" fmla="*/ 6775779 h 6858000"/>
              <a:gd name="connsiteX5" fmla="*/ 2259550 w 4167271"/>
              <a:gd name="connsiteY5" fmla="*/ 6858000 h 6858000"/>
              <a:gd name="connsiteX6" fmla="*/ 0 w 4167271"/>
              <a:gd name="connsiteY6" fmla="*/ 6858000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167271" h="6858000">
                <a:moveTo>
                  <a:pt x="0" y="0"/>
                </a:moveTo>
                <a:lnTo>
                  <a:pt x="2259550" y="0"/>
                </a:lnTo>
                <a:lnTo>
                  <a:pt x="2387803" y="82222"/>
                </a:lnTo>
                <a:cubicBezTo>
                  <a:pt x="3461407" y="807534"/>
                  <a:pt x="4167271" y="2035835"/>
                  <a:pt x="4167271" y="3429000"/>
                </a:cubicBezTo>
                <a:cubicBezTo>
                  <a:pt x="4167271" y="4822165"/>
                  <a:pt x="3461407" y="6050467"/>
                  <a:pt x="2387803" y="6775779"/>
                </a:cubicBezTo>
                <a:lnTo>
                  <a:pt x="2259550" y="6858000"/>
                </a:lnTo>
                <a:lnTo>
                  <a:pt x="0" y="685800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2BAC9626-0AF1-C347-8805-6F8BC869E38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34" y="1153572"/>
            <a:ext cx="3200400" cy="4461163"/>
          </a:xfr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nl-NL" sz="2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Mededelingen</a:t>
            </a:r>
            <a:br>
              <a:rPr lang="nl-NL" sz="2800">
                <a:effectLst/>
                <a:latin typeface="Verdana" panose="020B060403050404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800" kern="12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13" name="Arc 12">
            <a:extLst>
              <a:ext uri="{FF2B5EF4-FFF2-40B4-BE49-F238E27FC236}">
                <a16:creationId xmlns:a16="http://schemas.microsoft.com/office/drawing/2014/main" xmlns="" id="{081E4A58-353D-44AE-B2FC-2A74E2E400F7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flipV="1">
            <a:off x="7550402" y="2455479"/>
            <a:ext cx="4083433" cy="4083433"/>
          </a:xfrm>
          <a:prstGeom prst="arc">
            <a:avLst/>
          </a:prstGeom>
          <a:ln w="127000" cap="rnd">
            <a:solidFill>
              <a:schemeClr val="accent4"/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4" name="Tijdelijke aanduiding voor tekst 3">
            <a:extLst>
              <a:ext uri="{FF2B5EF4-FFF2-40B4-BE49-F238E27FC236}">
                <a16:creationId xmlns:a16="http://schemas.microsoft.com/office/drawing/2014/main" xmlns="" id="{E003655B-FA68-EB41-B0A5-EBDDB331C376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4447308" y="591344"/>
            <a:ext cx="6906491" cy="5585619"/>
          </a:xfrm>
        </p:spPr>
        <p:txBody>
          <a:bodyPr vert="horz" lIns="91440" tIns="45720" rIns="91440" bIns="45720" rtlCol="0" anchor="ctr">
            <a:normAutofit/>
          </a:bodyPr>
          <a:lstStyle/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buFont typeface="Arial" panose="020B0604020202020204" pitchFamily="34" charset="0"/>
              <a:buChar char="•"/>
            </a:pPr>
            <a:endParaRPr lang="en-US" dirty="0"/>
          </a:p>
          <a:p>
            <a:pPr indent="-228600">
              <a:buFont typeface="Arial" panose="020B0604020202020204" pitchFamily="34" charset="0"/>
              <a:buChar char="•"/>
            </a:pPr>
            <a:r>
              <a:rPr lang="nl-NL" sz="2800" dirty="0">
                <a:ea typeface="Calibri" panose="020F0502020204030204" pitchFamily="34" charset="0"/>
                <a:cs typeface="Times New Roman" panose="02020603050405020304" pitchFamily="18" charset="0"/>
              </a:rPr>
              <a:t>S</a:t>
            </a:r>
            <a:r>
              <a:rPr lang="nl-N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amenstelling bewonerscommissie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nl-NL" sz="2800" dirty="0">
                <a:ea typeface="Calibri" panose="020F0502020204030204" pitchFamily="34" charset="0"/>
                <a:cs typeface="Times New Roman" panose="02020603050405020304" pitchFamily="18" charset="0"/>
              </a:rPr>
              <a:t>Nieuwe accountmanagers</a:t>
            </a:r>
          </a:p>
          <a:p>
            <a:pPr indent="-228600">
              <a:buFont typeface="Arial" panose="020B0604020202020204" pitchFamily="34" charset="0"/>
              <a:buChar char="•"/>
            </a:pPr>
            <a:r>
              <a:rPr lang="nl-NL" sz="2800" dirty="0">
                <a:ea typeface="Calibri" panose="020F0502020204030204" pitchFamily="34" charset="0"/>
                <a:cs typeface="Times New Roman" panose="02020603050405020304" pitchFamily="18" charset="0"/>
              </a:rPr>
              <a:t>Nieuwe contactpersoon</a:t>
            </a:r>
            <a:r>
              <a:rPr lang="nl-N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nl-NL" sz="28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9427550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28D436F-9ACD-4C92-AFC8-C934C527A6A4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6096000" y="0"/>
            <a:ext cx="6096000" cy="6858000"/>
          </a:xfrm>
          <a:prstGeom prst="rect">
            <a:avLst/>
          </a:prstGeom>
          <a:solidFill>
            <a:schemeClr val="tx1">
              <a:alpha val="8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090538E0-A884-4E60-A6AB-77D830E2FC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1453478" y="0"/>
            <a:ext cx="4657389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9A5F2794-FF89-464A-B354-92691D3DC37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901162" y="2273643"/>
            <a:ext cx="3722933" cy="2990335"/>
          </a:xfrm>
          <a:ln w="25400" cap="sq">
            <a:solidFill>
              <a:srgbClr val="FFFFFF"/>
            </a:solidFill>
            <a:miter lim="800000"/>
          </a:ln>
        </p:spPr>
        <p:txBody>
          <a:bodyPr wrap="square">
            <a:normAutofit/>
          </a:bodyPr>
          <a:lstStyle/>
          <a:p>
            <a:pPr algn="ctr"/>
            <a:r>
              <a:rPr lang="nl-NL" sz="3200" dirty="0">
                <a:solidFill>
                  <a:srgbClr val="FFFFFF"/>
                </a:solidFill>
                <a:latin typeface="+mn-lt"/>
              </a:rPr>
              <a:t>Nieuwe accountmanagers</a:t>
            </a:r>
          </a:p>
        </p:txBody>
      </p:sp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DB0D7DD0-1C67-4D4C-9E06-678233DB8468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453478" cy="6858000"/>
          </a:xfrm>
          <a:prstGeom prst="rect">
            <a:avLst/>
          </a:prstGeom>
          <a:solidFill>
            <a:srgbClr val="40404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368E25CC-7043-2B4E-8366-84F6C931670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6574536" y="640080"/>
            <a:ext cx="5053066" cy="2546604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sz="2000" b="1" dirty="0"/>
              <a:t>Lars van Bekhoven</a:t>
            </a:r>
          </a:p>
          <a:p>
            <a:pPr marL="0" indent="0">
              <a:buNone/>
            </a:pPr>
            <a:r>
              <a:rPr lang="nl-NL" sz="2000" dirty="0"/>
              <a:t>	technisch manager</a:t>
            </a:r>
            <a:endParaRPr lang="en-US" sz="2000" dirty="0"/>
          </a:p>
          <a:p>
            <a:endParaRPr lang="nl-NL" sz="2000" dirty="0"/>
          </a:p>
          <a:p>
            <a:endParaRPr lang="nl-NL" sz="2000" dirty="0"/>
          </a:p>
        </p:txBody>
      </p:sp>
      <p:sp>
        <p:nvSpPr>
          <p:cNvPr id="4" name="Tijdelijke aanduiding voor inhoud 3">
            <a:extLst>
              <a:ext uri="{FF2B5EF4-FFF2-40B4-BE49-F238E27FC236}">
                <a16:creationId xmlns:a16="http://schemas.microsoft.com/office/drawing/2014/main" xmlns="" id="{0E0E998C-B8A1-5E43-BEA5-14DAAAB8F9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570204" y="3671315"/>
            <a:ext cx="5057398" cy="254660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nl-NL" sz="2000" b="1" dirty="0"/>
          </a:p>
          <a:p>
            <a:pPr marL="0" indent="0">
              <a:buNone/>
            </a:pPr>
            <a:r>
              <a:rPr lang="nl-NL" sz="2000" b="1" dirty="0"/>
              <a:t>Wouter </a:t>
            </a:r>
            <a:r>
              <a:rPr lang="nl-NL" sz="2000" b="1" dirty="0" err="1"/>
              <a:t>Julicher</a:t>
            </a:r>
            <a:endParaRPr lang="nl-NL" sz="2000" b="1" dirty="0"/>
          </a:p>
          <a:p>
            <a:pPr marL="0" indent="0">
              <a:buNone/>
            </a:pPr>
            <a:r>
              <a:rPr lang="nl-NL" sz="2000" dirty="0"/>
              <a:t>	service manager</a:t>
            </a:r>
          </a:p>
          <a:p>
            <a:endParaRPr lang="nl-NL" sz="2000" dirty="0"/>
          </a:p>
        </p:txBody>
      </p:sp>
    </p:spTree>
    <p:extLst>
      <p:ext uri="{BB962C8B-B14F-4D97-AF65-F5344CB8AC3E}">
        <p14:creationId xmlns:p14="http://schemas.microsoft.com/office/powerpoint/2010/main" val="258700201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8" name="Rectangle 7">
            <a:extLst>
              <a:ext uri="{FF2B5EF4-FFF2-40B4-BE49-F238E27FC236}">
                <a16:creationId xmlns:a16="http://schemas.microsoft.com/office/drawing/2014/main" xmlns="" id="{AC17DE74-01C9-4859-B65A-85CF999E858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Freeform: Shape 9">
            <a:extLst>
              <a:ext uri="{FF2B5EF4-FFF2-40B4-BE49-F238E27FC236}">
                <a16:creationId xmlns:a16="http://schemas.microsoft.com/office/drawing/2014/main" xmlns="" id="{068C0432-0E90-4CC1-8CD3-D44A90DF07E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2347414"/>
          </a:xfrm>
          <a:custGeom>
            <a:avLst/>
            <a:gdLst>
              <a:gd name="connsiteX0" fmla="*/ 0 w 12192000"/>
              <a:gd name="connsiteY0" fmla="*/ 0 h 2347414"/>
              <a:gd name="connsiteX1" fmla="*/ 12192000 w 12192000"/>
              <a:gd name="connsiteY1" fmla="*/ 0 h 2347414"/>
              <a:gd name="connsiteX2" fmla="*/ 12192000 w 12192000"/>
              <a:gd name="connsiteY2" fmla="*/ 1736458 h 2347414"/>
              <a:gd name="connsiteX3" fmla="*/ 11967601 w 12192000"/>
              <a:gd name="connsiteY3" fmla="*/ 1784034 h 2347414"/>
              <a:gd name="connsiteX4" fmla="*/ 10829000 w 12192000"/>
              <a:gd name="connsiteY4" fmla="*/ 1983294 h 2347414"/>
              <a:gd name="connsiteX5" fmla="*/ 10743779 w 12192000"/>
              <a:gd name="connsiteY5" fmla="*/ 1996027 h 2347414"/>
              <a:gd name="connsiteX6" fmla="*/ 10829254 w 12192000"/>
              <a:gd name="connsiteY6" fmla="*/ 1987751 h 2347414"/>
              <a:gd name="connsiteX7" fmla="*/ 10847162 w 12192000"/>
              <a:gd name="connsiteY7" fmla="*/ 1988388 h 2347414"/>
              <a:gd name="connsiteX8" fmla="*/ 11575155 w 12192000"/>
              <a:gd name="connsiteY8" fmla="*/ 1921415 h 2347414"/>
              <a:gd name="connsiteX9" fmla="*/ 12192000 w 12192000"/>
              <a:gd name="connsiteY9" fmla="*/ 1851213 h 2347414"/>
              <a:gd name="connsiteX10" fmla="*/ 12192000 w 12192000"/>
              <a:gd name="connsiteY10" fmla="*/ 1907356 h 2347414"/>
              <a:gd name="connsiteX11" fmla="*/ 12035532 w 12192000"/>
              <a:gd name="connsiteY11" fmla="*/ 1927033 h 2347414"/>
              <a:gd name="connsiteX12" fmla="*/ 11576932 w 12192000"/>
              <a:gd name="connsiteY12" fmla="*/ 1976291 h 2347414"/>
              <a:gd name="connsiteX13" fmla="*/ 10627316 w 12192000"/>
              <a:gd name="connsiteY13" fmla="*/ 2061470 h 2347414"/>
              <a:gd name="connsiteX14" fmla="*/ 9804196 w 12192000"/>
              <a:gd name="connsiteY14" fmla="*/ 2123478 h 2347414"/>
              <a:gd name="connsiteX15" fmla="*/ 9243851 w 12192000"/>
              <a:gd name="connsiteY15" fmla="*/ 2180008 h 2347414"/>
              <a:gd name="connsiteX16" fmla="*/ 8731259 w 12192000"/>
              <a:gd name="connsiteY16" fmla="*/ 2225081 h 2347414"/>
              <a:gd name="connsiteX17" fmla="*/ 8065752 w 12192000"/>
              <a:gd name="connsiteY17" fmla="*/ 2271681 h 2347414"/>
              <a:gd name="connsiteX18" fmla="*/ 7658065 w 12192000"/>
              <a:gd name="connsiteY18" fmla="*/ 2292562 h 2347414"/>
              <a:gd name="connsiteX19" fmla="*/ 6531024 w 12192000"/>
              <a:gd name="connsiteY19" fmla="*/ 2324138 h 2347414"/>
              <a:gd name="connsiteX20" fmla="*/ 6178331 w 12192000"/>
              <a:gd name="connsiteY20" fmla="*/ 2345655 h 2347414"/>
              <a:gd name="connsiteX21" fmla="*/ 5977282 w 12192000"/>
              <a:gd name="connsiteY21" fmla="*/ 2344127 h 2347414"/>
              <a:gd name="connsiteX22" fmla="*/ 5367658 w 12192000"/>
              <a:gd name="connsiteY22" fmla="*/ 2329230 h 2347414"/>
              <a:gd name="connsiteX23" fmla="*/ 4387306 w 12192000"/>
              <a:gd name="connsiteY23" fmla="*/ 2288614 h 2347414"/>
              <a:gd name="connsiteX24" fmla="*/ 4180287 w 12192000"/>
              <a:gd name="connsiteY24" fmla="*/ 2280211 h 2347414"/>
              <a:gd name="connsiteX25" fmla="*/ 3842199 w 12192000"/>
              <a:gd name="connsiteY25" fmla="*/ 2257039 h 2347414"/>
              <a:gd name="connsiteX26" fmla="*/ 3730309 w 12192000"/>
              <a:gd name="connsiteY26" fmla="*/ 2251182 h 2347414"/>
              <a:gd name="connsiteX27" fmla="*/ 3425496 w 12192000"/>
              <a:gd name="connsiteY27" fmla="*/ 2231320 h 2347414"/>
              <a:gd name="connsiteX28" fmla="*/ 3076106 w 12192000"/>
              <a:gd name="connsiteY28" fmla="*/ 2201781 h 2347414"/>
              <a:gd name="connsiteX29" fmla="*/ 2819682 w 12192000"/>
              <a:gd name="connsiteY29" fmla="*/ 2182427 h 2347414"/>
              <a:gd name="connsiteX30" fmla="*/ 2525539 w 12192000"/>
              <a:gd name="connsiteY30" fmla="*/ 2152888 h 2347414"/>
              <a:gd name="connsiteX31" fmla="*/ 2311915 w 12192000"/>
              <a:gd name="connsiteY31" fmla="*/ 2133536 h 2347414"/>
              <a:gd name="connsiteX32" fmla="*/ 2054223 w 12192000"/>
              <a:gd name="connsiteY32" fmla="*/ 2104760 h 2347414"/>
              <a:gd name="connsiteX33" fmla="*/ 1865367 w 12192000"/>
              <a:gd name="connsiteY33" fmla="*/ 2084770 h 2347414"/>
              <a:gd name="connsiteX34" fmla="*/ 1629263 w 12192000"/>
              <a:gd name="connsiteY34" fmla="*/ 2055996 h 2347414"/>
              <a:gd name="connsiteX35" fmla="*/ 1458823 w 12192000"/>
              <a:gd name="connsiteY35" fmla="*/ 2035751 h 2347414"/>
              <a:gd name="connsiteX36" fmla="*/ 1241390 w 12192000"/>
              <a:gd name="connsiteY36" fmla="*/ 2007103 h 2347414"/>
              <a:gd name="connsiteX37" fmla="*/ 1047453 w 12192000"/>
              <a:gd name="connsiteY37" fmla="*/ 1980748 h 2347414"/>
              <a:gd name="connsiteX38" fmla="*/ 814907 w 12192000"/>
              <a:gd name="connsiteY38" fmla="*/ 1949045 h 2347414"/>
              <a:gd name="connsiteX39" fmla="*/ 592649 w 12192000"/>
              <a:gd name="connsiteY39" fmla="*/ 1913776 h 2347414"/>
              <a:gd name="connsiteX40" fmla="*/ 343591 w 12192000"/>
              <a:gd name="connsiteY40" fmla="*/ 1872650 h 2347414"/>
              <a:gd name="connsiteX41" fmla="*/ 35731 w 12192000"/>
              <a:gd name="connsiteY41" fmla="*/ 1821722 h 2347414"/>
              <a:gd name="connsiteX42" fmla="*/ 0 w 12192000"/>
              <a:gd name="connsiteY42" fmla="*/ 1814848 h 2347414"/>
              <a:gd name="connsiteX43" fmla="*/ 0 w 12192000"/>
              <a:gd name="connsiteY43" fmla="*/ 1758489 h 2347414"/>
              <a:gd name="connsiteX44" fmla="*/ 274248 w 12192000"/>
              <a:gd name="connsiteY44" fmla="*/ 1808735 h 2347414"/>
              <a:gd name="connsiteX45" fmla="*/ 498157 w 12192000"/>
              <a:gd name="connsiteY45" fmla="*/ 1846167 h 2347414"/>
              <a:gd name="connsiteX46" fmla="*/ 722828 w 12192000"/>
              <a:gd name="connsiteY46" fmla="*/ 1878635 h 2347414"/>
              <a:gd name="connsiteX47" fmla="*/ 949913 w 12192000"/>
              <a:gd name="connsiteY47" fmla="*/ 1912375 h 2347414"/>
              <a:gd name="connsiteX48" fmla="*/ 1195414 w 12192000"/>
              <a:gd name="connsiteY48" fmla="*/ 1947516 h 2347414"/>
              <a:gd name="connsiteX49" fmla="*/ 1342867 w 12192000"/>
              <a:gd name="connsiteY49" fmla="*/ 1968397 h 2347414"/>
              <a:gd name="connsiteX50" fmla="*/ 1518007 w 12192000"/>
              <a:gd name="connsiteY50" fmla="*/ 1988006 h 2347414"/>
              <a:gd name="connsiteX51" fmla="*/ 1701403 w 12192000"/>
              <a:gd name="connsiteY51" fmla="*/ 2010669 h 2347414"/>
              <a:gd name="connsiteX52" fmla="*/ 1879210 w 12192000"/>
              <a:gd name="connsiteY52" fmla="*/ 2031167 h 2347414"/>
              <a:gd name="connsiteX53" fmla="*/ 2068702 w 12192000"/>
              <a:gd name="connsiteY53" fmla="*/ 2052940 h 2347414"/>
              <a:gd name="connsiteX54" fmla="*/ 2212090 w 12192000"/>
              <a:gd name="connsiteY54" fmla="*/ 2067583 h 2347414"/>
              <a:gd name="connsiteX55" fmla="*/ 2416949 w 12192000"/>
              <a:gd name="connsiteY55" fmla="*/ 2089609 h 2347414"/>
              <a:gd name="connsiteX56" fmla="*/ 2582055 w 12192000"/>
              <a:gd name="connsiteY56" fmla="*/ 2105397 h 2347414"/>
              <a:gd name="connsiteX57" fmla="*/ 2802282 w 12192000"/>
              <a:gd name="connsiteY57" fmla="*/ 2126405 h 2347414"/>
              <a:gd name="connsiteX58" fmla="*/ 2984916 w 12192000"/>
              <a:gd name="connsiteY58" fmla="*/ 2141684 h 2347414"/>
              <a:gd name="connsiteX59" fmla="*/ 3241847 w 12192000"/>
              <a:gd name="connsiteY59" fmla="*/ 2164094 h 2347414"/>
              <a:gd name="connsiteX60" fmla="*/ 3439848 w 12192000"/>
              <a:gd name="connsiteY60" fmla="*/ 2176826 h 2347414"/>
              <a:gd name="connsiteX61" fmla="*/ 3658678 w 12192000"/>
              <a:gd name="connsiteY61" fmla="*/ 2194523 h 2347414"/>
              <a:gd name="connsiteX62" fmla="*/ 3881317 w 12192000"/>
              <a:gd name="connsiteY62" fmla="*/ 2206491 h 2347414"/>
              <a:gd name="connsiteX63" fmla="*/ 4148916 w 12192000"/>
              <a:gd name="connsiteY63" fmla="*/ 2225081 h 2347414"/>
              <a:gd name="connsiteX64" fmla="*/ 4468337 w 12192000"/>
              <a:gd name="connsiteY64" fmla="*/ 2237813 h 2347414"/>
              <a:gd name="connsiteX65" fmla="*/ 4605375 w 12192000"/>
              <a:gd name="connsiteY65" fmla="*/ 2240232 h 2347414"/>
              <a:gd name="connsiteX66" fmla="*/ 4527647 w 12192000"/>
              <a:gd name="connsiteY66" fmla="*/ 2236412 h 2347414"/>
              <a:gd name="connsiteX67" fmla="*/ 4175589 w 12192000"/>
              <a:gd name="connsiteY67" fmla="*/ 2212985 h 2347414"/>
              <a:gd name="connsiteX68" fmla="*/ 3988255 w 12192000"/>
              <a:gd name="connsiteY68" fmla="*/ 2200253 h 2347414"/>
              <a:gd name="connsiteX69" fmla="*/ 3686492 w 12192000"/>
              <a:gd name="connsiteY69" fmla="*/ 2176062 h 2347414"/>
              <a:gd name="connsiteX70" fmla="*/ 3517320 w 12192000"/>
              <a:gd name="connsiteY70" fmla="*/ 2163330 h 2347414"/>
              <a:gd name="connsiteX71" fmla="*/ 3258357 w 12192000"/>
              <a:gd name="connsiteY71" fmla="*/ 2139519 h 2347414"/>
              <a:gd name="connsiteX72" fmla="*/ 3101506 w 12192000"/>
              <a:gd name="connsiteY72" fmla="*/ 2126787 h 2347414"/>
              <a:gd name="connsiteX73" fmla="*/ 2809395 w 12192000"/>
              <a:gd name="connsiteY73" fmla="*/ 2097502 h 2347414"/>
              <a:gd name="connsiteX74" fmla="*/ 2598566 w 12192000"/>
              <a:gd name="connsiteY74" fmla="*/ 2078532 h 2347414"/>
              <a:gd name="connsiteX75" fmla="*/ 2337444 w 12192000"/>
              <a:gd name="connsiteY75" fmla="*/ 2048611 h 2347414"/>
              <a:gd name="connsiteX76" fmla="*/ 2091054 w 12192000"/>
              <a:gd name="connsiteY76" fmla="*/ 2023146 h 2347414"/>
              <a:gd name="connsiteX77" fmla="*/ 1755761 w 12192000"/>
              <a:gd name="connsiteY77" fmla="*/ 1981384 h 2347414"/>
              <a:gd name="connsiteX78" fmla="*/ 1441169 w 12192000"/>
              <a:gd name="connsiteY78" fmla="*/ 1943824 h 2347414"/>
              <a:gd name="connsiteX79" fmla="*/ 1017607 w 12192000"/>
              <a:gd name="connsiteY79" fmla="*/ 1883345 h 2347414"/>
              <a:gd name="connsiteX80" fmla="*/ 594427 w 12192000"/>
              <a:gd name="connsiteY80" fmla="*/ 1821849 h 2347414"/>
              <a:gd name="connsiteX81" fmla="*/ 200711 w 12192000"/>
              <a:gd name="connsiteY81" fmla="*/ 1755132 h 2347414"/>
              <a:gd name="connsiteX82" fmla="*/ 0 w 12192000"/>
              <a:gd name="connsiteY82" fmla="*/ 1718743 h 2347414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  <a:cxn ang="0">
                <a:pos x="connsiteX20" y="connsiteY20"/>
              </a:cxn>
              <a:cxn ang="0">
                <a:pos x="connsiteX21" y="connsiteY21"/>
              </a:cxn>
              <a:cxn ang="0">
                <a:pos x="connsiteX22" y="connsiteY22"/>
              </a:cxn>
              <a:cxn ang="0">
                <a:pos x="connsiteX23" y="connsiteY23"/>
              </a:cxn>
              <a:cxn ang="0">
                <a:pos x="connsiteX24" y="connsiteY24"/>
              </a:cxn>
              <a:cxn ang="0">
                <a:pos x="connsiteX25" y="connsiteY25"/>
              </a:cxn>
              <a:cxn ang="0">
                <a:pos x="connsiteX26" y="connsiteY26"/>
              </a:cxn>
              <a:cxn ang="0">
                <a:pos x="connsiteX27" y="connsiteY27"/>
              </a:cxn>
              <a:cxn ang="0">
                <a:pos x="connsiteX28" y="connsiteY28"/>
              </a:cxn>
              <a:cxn ang="0">
                <a:pos x="connsiteX29" y="connsiteY29"/>
              </a:cxn>
              <a:cxn ang="0">
                <a:pos x="connsiteX30" y="connsiteY30"/>
              </a:cxn>
              <a:cxn ang="0">
                <a:pos x="connsiteX31" y="connsiteY31"/>
              </a:cxn>
              <a:cxn ang="0">
                <a:pos x="connsiteX32" y="connsiteY32"/>
              </a:cxn>
              <a:cxn ang="0">
                <a:pos x="connsiteX33" y="connsiteY33"/>
              </a:cxn>
              <a:cxn ang="0">
                <a:pos x="connsiteX34" y="connsiteY34"/>
              </a:cxn>
              <a:cxn ang="0">
                <a:pos x="connsiteX35" y="connsiteY35"/>
              </a:cxn>
              <a:cxn ang="0">
                <a:pos x="connsiteX36" y="connsiteY36"/>
              </a:cxn>
              <a:cxn ang="0">
                <a:pos x="connsiteX37" y="connsiteY37"/>
              </a:cxn>
              <a:cxn ang="0">
                <a:pos x="connsiteX38" y="connsiteY38"/>
              </a:cxn>
              <a:cxn ang="0">
                <a:pos x="connsiteX39" y="connsiteY39"/>
              </a:cxn>
              <a:cxn ang="0">
                <a:pos x="connsiteX40" y="connsiteY40"/>
              </a:cxn>
              <a:cxn ang="0">
                <a:pos x="connsiteX41" y="connsiteY41"/>
              </a:cxn>
              <a:cxn ang="0">
                <a:pos x="connsiteX42" y="connsiteY42"/>
              </a:cxn>
              <a:cxn ang="0">
                <a:pos x="connsiteX43" y="connsiteY43"/>
              </a:cxn>
              <a:cxn ang="0">
                <a:pos x="connsiteX44" y="connsiteY44"/>
              </a:cxn>
              <a:cxn ang="0">
                <a:pos x="connsiteX45" y="connsiteY45"/>
              </a:cxn>
              <a:cxn ang="0">
                <a:pos x="connsiteX46" y="connsiteY46"/>
              </a:cxn>
              <a:cxn ang="0">
                <a:pos x="connsiteX47" y="connsiteY47"/>
              </a:cxn>
              <a:cxn ang="0">
                <a:pos x="connsiteX48" y="connsiteY48"/>
              </a:cxn>
              <a:cxn ang="0">
                <a:pos x="connsiteX49" y="connsiteY49"/>
              </a:cxn>
              <a:cxn ang="0">
                <a:pos x="connsiteX50" y="connsiteY50"/>
              </a:cxn>
              <a:cxn ang="0">
                <a:pos x="connsiteX51" y="connsiteY51"/>
              </a:cxn>
              <a:cxn ang="0">
                <a:pos x="connsiteX52" y="connsiteY52"/>
              </a:cxn>
              <a:cxn ang="0">
                <a:pos x="connsiteX53" y="connsiteY53"/>
              </a:cxn>
              <a:cxn ang="0">
                <a:pos x="connsiteX54" y="connsiteY54"/>
              </a:cxn>
              <a:cxn ang="0">
                <a:pos x="connsiteX55" y="connsiteY55"/>
              </a:cxn>
              <a:cxn ang="0">
                <a:pos x="connsiteX56" y="connsiteY56"/>
              </a:cxn>
              <a:cxn ang="0">
                <a:pos x="connsiteX57" y="connsiteY57"/>
              </a:cxn>
              <a:cxn ang="0">
                <a:pos x="connsiteX58" y="connsiteY58"/>
              </a:cxn>
              <a:cxn ang="0">
                <a:pos x="connsiteX59" y="connsiteY59"/>
              </a:cxn>
              <a:cxn ang="0">
                <a:pos x="connsiteX60" y="connsiteY60"/>
              </a:cxn>
              <a:cxn ang="0">
                <a:pos x="connsiteX61" y="connsiteY61"/>
              </a:cxn>
              <a:cxn ang="0">
                <a:pos x="connsiteX62" y="connsiteY62"/>
              </a:cxn>
              <a:cxn ang="0">
                <a:pos x="connsiteX63" y="connsiteY63"/>
              </a:cxn>
              <a:cxn ang="0">
                <a:pos x="connsiteX64" y="connsiteY64"/>
              </a:cxn>
              <a:cxn ang="0">
                <a:pos x="connsiteX65" y="connsiteY65"/>
              </a:cxn>
              <a:cxn ang="0">
                <a:pos x="connsiteX66" y="connsiteY66"/>
              </a:cxn>
              <a:cxn ang="0">
                <a:pos x="connsiteX67" y="connsiteY67"/>
              </a:cxn>
              <a:cxn ang="0">
                <a:pos x="connsiteX68" y="connsiteY68"/>
              </a:cxn>
              <a:cxn ang="0">
                <a:pos x="connsiteX69" y="connsiteY69"/>
              </a:cxn>
              <a:cxn ang="0">
                <a:pos x="connsiteX70" y="connsiteY70"/>
              </a:cxn>
              <a:cxn ang="0">
                <a:pos x="connsiteX71" y="connsiteY71"/>
              </a:cxn>
              <a:cxn ang="0">
                <a:pos x="connsiteX72" y="connsiteY72"/>
              </a:cxn>
              <a:cxn ang="0">
                <a:pos x="connsiteX73" y="connsiteY73"/>
              </a:cxn>
              <a:cxn ang="0">
                <a:pos x="connsiteX74" y="connsiteY74"/>
              </a:cxn>
              <a:cxn ang="0">
                <a:pos x="connsiteX75" y="connsiteY75"/>
              </a:cxn>
              <a:cxn ang="0">
                <a:pos x="connsiteX76" y="connsiteY76"/>
              </a:cxn>
              <a:cxn ang="0">
                <a:pos x="connsiteX77" y="connsiteY77"/>
              </a:cxn>
              <a:cxn ang="0">
                <a:pos x="connsiteX78" y="connsiteY78"/>
              </a:cxn>
              <a:cxn ang="0">
                <a:pos x="connsiteX79" y="connsiteY79"/>
              </a:cxn>
              <a:cxn ang="0">
                <a:pos x="connsiteX80" y="connsiteY80"/>
              </a:cxn>
              <a:cxn ang="0">
                <a:pos x="connsiteX81" y="connsiteY81"/>
              </a:cxn>
              <a:cxn ang="0">
                <a:pos x="connsiteX82" y="connsiteY82"/>
              </a:cxn>
            </a:cxnLst>
            <a:rect l="l" t="t" r="r" b="b"/>
            <a:pathLst>
              <a:path w="12192000" h="2347414">
                <a:moveTo>
                  <a:pt x="0" y="0"/>
                </a:moveTo>
                <a:lnTo>
                  <a:pt x="12192000" y="0"/>
                </a:lnTo>
                <a:lnTo>
                  <a:pt x="12192000" y="1736458"/>
                </a:lnTo>
                <a:lnTo>
                  <a:pt x="11967601" y="1784034"/>
                </a:lnTo>
                <a:cubicBezTo>
                  <a:pt x="11589888" y="1859409"/>
                  <a:pt x="11209762" y="1923961"/>
                  <a:pt x="10829000" y="1983294"/>
                </a:cubicBezTo>
                <a:lnTo>
                  <a:pt x="10743779" y="1996027"/>
                </a:lnTo>
                <a:cubicBezTo>
                  <a:pt x="10772495" y="1996778"/>
                  <a:pt x="10801211" y="1993989"/>
                  <a:pt x="10829254" y="1987751"/>
                </a:cubicBezTo>
                <a:cubicBezTo>
                  <a:pt x="10835198" y="1988337"/>
                  <a:pt x="10841180" y="1988553"/>
                  <a:pt x="10847162" y="1988388"/>
                </a:cubicBezTo>
                <a:cubicBezTo>
                  <a:pt x="11090123" y="1968907"/>
                  <a:pt x="11332703" y="1945734"/>
                  <a:pt x="11575155" y="1921415"/>
                </a:cubicBezTo>
                <a:lnTo>
                  <a:pt x="12192000" y="1851213"/>
                </a:lnTo>
                <a:lnTo>
                  <a:pt x="12192000" y="1907356"/>
                </a:lnTo>
                <a:lnTo>
                  <a:pt x="12035532" y="1927033"/>
                </a:lnTo>
                <a:cubicBezTo>
                  <a:pt x="11882793" y="1944747"/>
                  <a:pt x="11729910" y="1961077"/>
                  <a:pt x="11576932" y="1976291"/>
                </a:cubicBezTo>
                <a:cubicBezTo>
                  <a:pt x="11260690" y="2008122"/>
                  <a:pt x="10944193" y="2037279"/>
                  <a:pt x="10627316" y="2061470"/>
                </a:cubicBezTo>
                <a:cubicBezTo>
                  <a:pt x="10352985" y="2082351"/>
                  <a:pt x="10078401" y="2100431"/>
                  <a:pt x="9804196" y="2123478"/>
                </a:cubicBezTo>
                <a:cubicBezTo>
                  <a:pt x="9617118" y="2139137"/>
                  <a:pt x="9430675" y="2161674"/>
                  <a:pt x="9243851" y="2180008"/>
                </a:cubicBezTo>
                <a:cubicBezTo>
                  <a:pt x="9073157" y="2196433"/>
                  <a:pt x="8902207" y="2211966"/>
                  <a:pt x="8731259" y="2225081"/>
                </a:cubicBezTo>
                <a:cubicBezTo>
                  <a:pt x="8509507" y="2242054"/>
                  <a:pt x="8287667" y="2257586"/>
                  <a:pt x="8065752" y="2271681"/>
                </a:cubicBezTo>
                <a:cubicBezTo>
                  <a:pt x="7929984" y="2280466"/>
                  <a:pt x="7793961" y="2285814"/>
                  <a:pt x="7658065" y="2292562"/>
                </a:cubicBezTo>
                <a:cubicBezTo>
                  <a:pt x="7282640" y="2311661"/>
                  <a:pt x="6906704" y="2314208"/>
                  <a:pt x="6531024" y="2324138"/>
                </a:cubicBezTo>
                <a:cubicBezTo>
                  <a:pt x="6413417" y="2327322"/>
                  <a:pt x="6295937" y="2338399"/>
                  <a:pt x="6178331" y="2345655"/>
                </a:cubicBezTo>
                <a:cubicBezTo>
                  <a:pt x="6111271" y="2349730"/>
                  <a:pt x="6044342" y="2345655"/>
                  <a:pt x="5977282" y="2344127"/>
                </a:cubicBezTo>
                <a:cubicBezTo>
                  <a:pt x="5774073" y="2338908"/>
                  <a:pt x="5570866" y="2334960"/>
                  <a:pt x="5367658" y="2329230"/>
                </a:cubicBezTo>
                <a:cubicBezTo>
                  <a:pt x="5040746" y="2319809"/>
                  <a:pt x="4713963" y="2306274"/>
                  <a:pt x="4387306" y="2288614"/>
                </a:cubicBezTo>
                <a:cubicBezTo>
                  <a:pt x="4318342" y="2284796"/>
                  <a:pt x="4249253" y="2284286"/>
                  <a:pt x="4180287" y="2280211"/>
                </a:cubicBezTo>
                <a:cubicBezTo>
                  <a:pt x="4067634" y="2273463"/>
                  <a:pt x="3954980" y="2265060"/>
                  <a:pt x="3842199" y="2257039"/>
                </a:cubicBezTo>
                <a:cubicBezTo>
                  <a:pt x="3804988" y="2254492"/>
                  <a:pt x="3767648" y="2254620"/>
                  <a:pt x="3730309" y="2251182"/>
                </a:cubicBezTo>
                <a:cubicBezTo>
                  <a:pt x="3628704" y="2242142"/>
                  <a:pt x="3527101" y="2238449"/>
                  <a:pt x="3425496" y="2231320"/>
                </a:cubicBezTo>
                <a:cubicBezTo>
                  <a:pt x="3308906" y="2222534"/>
                  <a:pt x="3192569" y="2211330"/>
                  <a:pt x="3076106" y="2201781"/>
                </a:cubicBezTo>
                <a:cubicBezTo>
                  <a:pt x="2990757" y="2194905"/>
                  <a:pt x="2905157" y="2190067"/>
                  <a:pt x="2819682" y="2182427"/>
                </a:cubicBezTo>
                <a:cubicBezTo>
                  <a:pt x="2721507" y="2173515"/>
                  <a:pt x="2623586" y="2162311"/>
                  <a:pt x="2525539" y="2152888"/>
                </a:cubicBezTo>
                <a:cubicBezTo>
                  <a:pt x="2454289" y="2145886"/>
                  <a:pt x="2383038" y="2140920"/>
                  <a:pt x="2311915" y="2133536"/>
                </a:cubicBezTo>
                <a:cubicBezTo>
                  <a:pt x="2225933" y="2124749"/>
                  <a:pt x="2140204" y="2114182"/>
                  <a:pt x="2054223" y="2104760"/>
                </a:cubicBezTo>
                <a:cubicBezTo>
                  <a:pt x="1990719" y="2097758"/>
                  <a:pt x="1928233" y="2092028"/>
                  <a:pt x="1865367" y="2084770"/>
                </a:cubicBezTo>
                <a:cubicBezTo>
                  <a:pt x="1786622" y="2075603"/>
                  <a:pt x="1708006" y="2065545"/>
                  <a:pt x="1629263" y="2055996"/>
                </a:cubicBezTo>
                <a:cubicBezTo>
                  <a:pt x="1572492" y="2049120"/>
                  <a:pt x="1515595" y="2043264"/>
                  <a:pt x="1458823" y="2035751"/>
                </a:cubicBezTo>
                <a:cubicBezTo>
                  <a:pt x="1386303" y="2026585"/>
                  <a:pt x="1313784" y="2016780"/>
                  <a:pt x="1241390" y="2007103"/>
                </a:cubicBezTo>
                <a:lnTo>
                  <a:pt x="1047453" y="1980748"/>
                </a:lnTo>
                <a:cubicBezTo>
                  <a:pt x="969980" y="1970180"/>
                  <a:pt x="892254" y="1960377"/>
                  <a:pt x="814907" y="1949045"/>
                </a:cubicBezTo>
                <a:cubicBezTo>
                  <a:pt x="740609" y="1938094"/>
                  <a:pt x="666692" y="1925744"/>
                  <a:pt x="592649" y="1913776"/>
                </a:cubicBezTo>
                <a:cubicBezTo>
                  <a:pt x="509587" y="1900280"/>
                  <a:pt x="426653" y="1886274"/>
                  <a:pt x="343591" y="1872650"/>
                </a:cubicBezTo>
                <a:cubicBezTo>
                  <a:pt x="240972" y="1855716"/>
                  <a:pt x="138225" y="1839673"/>
                  <a:pt x="35731" y="1821722"/>
                </a:cubicBezTo>
                <a:lnTo>
                  <a:pt x="0" y="1814848"/>
                </a:lnTo>
                <a:lnTo>
                  <a:pt x="0" y="1758489"/>
                </a:lnTo>
                <a:lnTo>
                  <a:pt x="274248" y="1808735"/>
                </a:lnTo>
                <a:cubicBezTo>
                  <a:pt x="348926" y="1821467"/>
                  <a:pt x="423604" y="1832798"/>
                  <a:pt x="498157" y="1846167"/>
                </a:cubicBezTo>
                <a:cubicBezTo>
                  <a:pt x="572708" y="1859536"/>
                  <a:pt x="647896" y="1867813"/>
                  <a:pt x="722828" y="1878635"/>
                </a:cubicBezTo>
                <a:cubicBezTo>
                  <a:pt x="797762" y="1889457"/>
                  <a:pt x="874219" y="1901426"/>
                  <a:pt x="949913" y="1912375"/>
                </a:cubicBezTo>
                <a:cubicBezTo>
                  <a:pt x="1031704" y="1924343"/>
                  <a:pt x="1113496" y="1935802"/>
                  <a:pt x="1195414" y="1947516"/>
                </a:cubicBezTo>
                <a:cubicBezTo>
                  <a:pt x="1244566" y="1954519"/>
                  <a:pt x="1293589" y="1962285"/>
                  <a:pt x="1342867" y="1968397"/>
                </a:cubicBezTo>
                <a:cubicBezTo>
                  <a:pt x="1401162" y="1975656"/>
                  <a:pt x="1459712" y="1981130"/>
                  <a:pt x="1518007" y="1988006"/>
                </a:cubicBezTo>
                <a:cubicBezTo>
                  <a:pt x="1579224" y="1995263"/>
                  <a:pt x="1640186" y="2003411"/>
                  <a:pt x="1701403" y="2010669"/>
                </a:cubicBezTo>
                <a:cubicBezTo>
                  <a:pt x="1762618" y="2017926"/>
                  <a:pt x="1820279" y="2024292"/>
                  <a:pt x="1879210" y="2031167"/>
                </a:cubicBezTo>
                <a:cubicBezTo>
                  <a:pt x="1942712" y="2038425"/>
                  <a:pt x="2006214" y="2046064"/>
                  <a:pt x="2068702" y="2052940"/>
                </a:cubicBezTo>
                <a:cubicBezTo>
                  <a:pt x="2116455" y="2058160"/>
                  <a:pt x="2164335" y="2062362"/>
                  <a:pt x="2212090" y="2067583"/>
                </a:cubicBezTo>
                <a:cubicBezTo>
                  <a:pt x="2280419" y="2074967"/>
                  <a:pt x="2348493" y="2085152"/>
                  <a:pt x="2416949" y="2089609"/>
                </a:cubicBezTo>
                <a:cubicBezTo>
                  <a:pt x="2472070" y="2093302"/>
                  <a:pt x="2526936" y="2099540"/>
                  <a:pt x="2582055" y="2105397"/>
                </a:cubicBezTo>
                <a:cubicBezTo>
                  <a:pt x="2655337" y="2113291"/>
                  <a:pt x="2729001" y="2119785"/>
                  <a:pt x="2802282" y="2126405"/>
                </a:cubicBezTo>
                <a:cubicBezTo>
                  <a:pt x="2862991" y="2131753"/>
                  <a:pt x="2924207" y="2136337"/>
                  <a:pt x="2984916" y="2141684"/>
                </a:cubicBezTo>
                <a:cubicBezTo>
                  <a:pt x="3070516" y="2149324"/>
                  <a:pt x="3156373" y="2152888"/>
                  <a:pt x="3241847" y="2164094"/>
                </a:cubicBezTo>
                <a:cubicBezTo>
                  <a:pt x="3307255" y="2172624"/>
                  <a:pt x="3374060" y="2169822"/>
                  <a:pt x="3439848" y="2176826"/>
                </a:cubicBezTo>
                <a:cubicBezTo>
                  <a:pt x="3512622" y="2184592"/>
                  <a:pt x="3585777" y="2186247"/>
                  <a:pt x="3658678" y="2194523"/>
                </a:cubicBezTo>
                <a:cubicBezTo>
                  <a:pt x="3731578" y="2202800"/>
                  <a:pt x="3807019" y="2201781"/>
                  <a:pt x="3881317" y="2206491"/>
                </a:cubicBezTo>
                <a:cubicBezTo>
                  <a:pt x="3970222" y="2212094"/>
                  <a:pt x="4059124" y="2223552"/>
                  <a:pt x="4148916" y="2225081"/>
                </a:cubicBezTo>
                <a:cubicBezTo>
                  <a:pt x="4255600" y="2226736"/>
                  <a:pt x="4361779" y="2236539"/>
                  <a:pt x="4468337" y="2237813"/>
                </a:cubicBezTo>
                <a:cubicBezTo>
                  <a:pt x="4511390" y="2238577"/>
                  <a:pt x="4554190" y="2246852"/>
                  <a:pt x="4605375" y="2240232"/>
                </a:cubicBezTo>
                <a:cubicBezTo>
                  <a:pt x="4574131" y="2238704"/>
                  <a:pt x="4550762" y="2237940"/>
                  <a:pt x="4527647" y="2236412"/>
                </a:cubicBezTo>
                <a:cubicBezTo>
                  <a:pt x="4410293" y="2228773"/>
                  <a:pt x="4292942" y="2220751"/>
                  <a:pt x="4175589" y="2212985"/>
                </a:cubicBezTo>
                <a:cubicBezTo>
                  <a:pt x="4113101" y="2208783"/>
                  <a:pt x="4050615" y="2205219"/>
                  <a:pt x="3988255" y="2200253"/>
                </a:cubicBezTo>
                <a:cubicBezTo>
                  <a:pt x="3887668" y="2192487"/>
                  <a:pt x="3787079" y="2184082"/>
                  <a:pt x="3686492" y="2176062"/>
                </a:cubicBezTo>
                <a:cubicBezTo>
                  <a:pt x="3630102" y="2171605"/>
                  <a:pt x="3573711" y="2168040"/>
                  <a:pt x="3517320" y="2163330"/>
                </a:cubicBezTo>
                <a:cubicBezTo>
                  <a:pt x="3430958" y="2155689"/>
                  <a:pt x="3344721" y="2147159"/>
                  <a:pt x="3258357" y="2139519"/>
                </a:cubicBezTo>
                <a:cubicBezTo>
                  <a:pt x="3206031" y="2134809"/>
                  <a:pt x="3153705" y="2131371"/>
                  <a:pt x="3101506" y="2126787"/>
                </a:cubicBezTo>
                <a:cubicBezTo>
                  <a:pt x="3004220" y="2117365"/>
                  <a:pt x="2907061" y="2106798"/>
                  <a:pt x="2809395" y="2097502"/>
                </a:cubicBezTo>
                <a:cubicBezTo>
                  <a:pt x="2739161" y="2090628"/>
                  <a:pt x="2668673" y="2085916"/>
                  <a:pt x="2598566" y="2078532"/>
                </a:cubicBezTo>
                <a:cubicBezTo>
                  <a:pt x="2511441" y="2069365"/>
                  <a:pt x="2424569" y="2058160"/>
                  <a:pt x="2337444" y="2048611"/>
                </a:cubicBezTo>
                <a:cubicBezTo>
                  <a:pt x="2255399" y="2039699"/>
                  <a:pt x="2173099" y="2032950"/>
                  <a:pt x="2091054" y="2023146"/>
                </a:cubicBezTo>
                <a:cubicBezTo>
                  <a:pt x="1979162" y="2010414"/>
                  <a:pt x="1867524" y="1995008"/>
                  <a:pt x="1755761" y="1981384"/>
                </a:cubicBezTo>
                <a:cubicBezTo>
                  <a:pt x="1650982" y="1968652"/>
                  <a:pt x="1545821" y="1957830"/>
                  <a:pt x="1441169" y="1943824"/>
                </a:cubicBezTo>
                <a:cubicBezTo>
                  <a:pt x="1299813" y="1924980"/>
                  <a:pt x="1158837" y="1903718"/>
                  <a:pt x="1017607" y="1883345"/>
                </a:cubicBezTo>
                <a:cubicBezTo>
                  <a:pt x="876378" y="1862974"/>
                  <a:pt x="735402" y="1844003"/>
                  <a:pt x="594427" y="1821849"/>
                </a:cubicBezTo>
                <a:cubicBezTo>
                  <a:pt x="462850" y="1801222"/>
                  <a:pt x="331526" y="1778304"/>
                  <a:pt x="200711" y="1755132"/>
                </a:cubicBezTo>
                <a:lnTo>
                  <a:pt x="0" y="1718743"/>
                </a:lnTo>
                <a:close/>
              </a:path>
            </a:pathLst>
          </a:custGeom>
          <a:solidFill>
            <a:schemeClr val="accent2"/>
          </a:solidFill>
          <a:ln w="8199" cap="flat">
            <a:noFill/>
            <a:prstDash val="solid"/>
            <a:miter/>
          </a:ln>
        </p:spPr>
        <p:txBody>
          <a:bodyPr rtlCol="0" anchor="ctr"/>
          <a:lstStyle/>
          <a:p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E1D112A5-705B-3045-981A-AF89E607BF9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401221"/>
            <a:ext cx="10515600" cy="1348065"/>
          </a:xfrm>
        </p:spPr>
        <p:txBody>
          <a:bodyPr>
            <a:normAutofit/>
          </a:bodyPr>
          <a:lstStyle/>
          <a:p>
            <a:pPr algn="ctr"/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Activiteiten in de afgelopen periode</a:t>
            </a:r>
            <a:b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sz="2800" dirty="0">
              <a:solidFill>
                <a:srgbClr val="FFFFFF"/>
              </a:solidFill>
              <a:latin typeface="+mn-lt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0D3A9310-8B72-CD49-BC25-8A3A3C8524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586789"/>
            <a:ext cx="10515600" cy="3590174"/>
          </a:xfrm>
        </p:spPr>
        <p:txBody>
          <a:bodyPr>
            <a:noAutofit/>
          </a:bodyPr>
          <a:lstStyle/>
          <a:p>
            <a:r>
              <a:rPr lang="nl-NL" sz="2400" dirty="0">
                <a:ea typeface="Calibri" panose="020F0502020204030204" pitchFamily="34" charset="0"/>
                <a:cs typeface="Times New Roman" panose="02020603050405020304" pitchFamily="18" charset="0"/>
              </a:rPr>
              <a:t>V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oorjaarswandeling, vogels spotten (in 2022); </a:t>
            </a:r>
          </a:p>
          <a:p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Vrijdagmiddagborrel;</a:t>
            </a:r>
          </a:p>
          <a:p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Bezoek aan nieuwkomers;</a:t>
            </a:r>
          </a:p>
          <a:p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Bloemen voor zieke medebewoners en overledenen; </a:t>
            </a:r>
            <a:b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sz="2400" dirty="0">
              <a:effectLst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Samen met Leilinde:</a:t>
            </a:r>
          </a:p>
          <a:p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Voorjaarsborrel </a:t>
            </a:r>
            <a:r>
              <a:rPr lang="nl-NL" sz="2400" dirty="0">
                <a:ea typeface="Calibri" panose="020F0502020204030204" pitchFamily="34" charset="0"/>
                <a:cs typeface="Times New Roman" panose="02020603050405020304" pitchFamily="18" charset="0"/>
              </a:rPr>
              <a:t>in 2022 en Nieuwjaarsborrel in 2023</a:t>
            </a:r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;</a:t>
            </a:r>
          </a:p>
          <a:p>
            <a:r>
              <a:rPr lang="nl-NL" sz="2400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>Barbecue .</a:t>
            </a:r>
            <a:r>
              <a:rPr lang="nl-NL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nl-NL" dirty="0">
                <a:effectLst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2537530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xmlns="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9">
            <a:extLst>
              <a:ext uri="{FF2B5EF4-FFF2-40B4-BE49-F238E27FC236}">
                <a16:creationId xmlns:a16="http://schemas.microsoft.com/office/drawing/2014/main" xmlns="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83BC844D-DE6A-7547-A951-CF3FEE3D6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Overleg met </a:t>
            </a:r>
            <a:r>
              <a:rPr lang="nl-NL" sz="28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vb&amp;t</a:t>
            </a:r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b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belangrijkste punten uit laatste gesprekken</a:t>
            </a:r>
            <a:b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sz="2800" dirty="0">
              <a:solidFill>
                <a:srgbClr val="FFFFFF"/>
              </a:solidFill>
            </a:endParaRPr>
          </a:p>
        </p:txBody>
      </p:sp>
      <p:sp>
        <p:nvSpPr>
          <p:cNvPr id="22" name="Arc 11">
            <a:extLst>
              <a:ext uri="{FF2B5EF4-FFF2-40B4-BE49-F238E27FC236}">
                <a16:creationId xmlns:a16="http://schemas.microsoft.com/office/drawing/2014/main" xmlns="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13">
            <a:extLst>
              <a:ext uri="{FF2B5EF4-FFF2-40B4-BE49-F238E27FC236}">
                <a16:creationId xmlns:a16="http://schemas.microsoft.com/office/drawing/2014/main" xmlns="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A6EC9A3E-5E7D-3B41-97AE-929060B0A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endParaRPr lang="nl-NL" dirty="0"/>
          </a:p>
          <a:p>
            <a:r>
              <a:rPr lang="nl-NL" dirty="0"/>
              <a:t>Ventilatie onderhoud</a:t>
            </a:r>
          </a:p>
          <a:p>
            <a:r>
              <a:rPr lang="nl-NL" dirty="0"/>
              <a:t>Gevelplaten (nog dit jaar)</a:t>
            </a:r>
          </a:p>
          <a:p>
            <a:r>
              <a:rPr lang="nl-NL" dirty="0"/>
              <a:t>Lekkages</a:t>
            </a:r>
          </a:p>
          <a:p>
            <a:r>
              <a:rPr lang="nl-NL" dirty="0"/>
              <a:t>Dakrenovatie en zonnepanelen</a:t>
            </a:r>
            <a:r>
              <a:rPr lang="nl-NL" dirty="0">
                <a:effectLst/>
              </a:rPr>
              <a:t> </a:t>
            </a:r>
          </a:p>
          <a:p>
            <a:r>
              <a:rPr lang="nl-NL" dirty="0"/>
              <a:t>Vervanging sloten</a:t>
            </a:r>
          </a:p>
        </p:txBody>
      </p:sp>
    </p:spTree>
    <p:extLst>
      <p:ext uri="{BB962C8B-B14F-4D97-AF65-F5344CB8AC3E}">
        <p14:creationId xmlns:p14="http://schemas.microsoft.com/office/powerpoint/2010/main" val="24228538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20" name="Rectangle 7">
            <a:extLst>
              <a:ext uri="{FF2B5EF4-FFF2-40B4-BE49-F238E27FC236}">
                <a16:creationId xmlns:a16="http://schemas.microsoft.com/office/drawing/2014/main" xmlns="" id="{C2554CA6-288E-4202-BC52-2E5A8F0C0AED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Oval 9">
            <a:extLst>
              <a:ext uri="{FF2B5EF4-FFF2-40B4-BE49-F238E27FC236}">
                <a16:creationId xmlns:a16="http://schemas.microsoft.com/office/drawing/2014/main" xmlns="" id="{B10BB131-AC8E-4A8E-A5D1-36260F720C3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489189" y="1119031"/>
            <a:ext cx="4619938" cy="4619938"/>
          </a:xfrm>
          <a:prstGeom prst="ellipse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83BC844D-DE6A-7547-A951-CF3FEE3D628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71074" y="1396686"/>
            <a:ext cx="3240506" cy="4064628"/>
          </a:xfrm>
        </p:spPr>
        <p:txBody>
          <a:bodyPr>
            <a:normAutofit/>
          </a:bodyPr>
          <a:lstStyle/>
          <a:p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Overleg met </a:t>
            </a:r>
            <a:r>
              <a:rPr lang="nl-NL" sz="2800" b="1" dirty="0" err="1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vb&amp;t</a:t>
            </a:r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: </a:t>
            </a:r>
            <a:b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  <a:t>belangrijkste punten uit laatste gesprekken</a:t>
            </a:r>
            <a:br>
              <a:rPr lang="nl-NL" sz="2800" b="1" dirty="0">
                <a:effectLst/>
                <a:latin typeface="+mn-lt"/>
                <a:ea typeface="Calibri" panose="020F0502020204030204" pitchFamily="34" charset="0"/>
                <a:cs typeface="Times New Roman" panose="02020603050405020304" pitchFamily="18" charset="0"/>
              </a:rPr>
            </a:br>
            <a:endParaRPr lang="nl-NL" sz="2800" dirty="0">
              <a:solidFill>
                <a:srgbClr val="FFFFFF"/>
              </a:solidFill>
            </a:endParaRPr>
          </a:p>
        </p:txBody>
      </p:sp>
      <p:sp>
        <p:nvSpPr>
          <p:cNvPr id="22" name="Arc 11">
            <a:extLst>
              <a:ext uri="{FF2B5EF4-FFF2-40B4-BE49-F238E27FC236}">
                <a16:creationId xmlns:a16="http://schemas.microsoft.com/office/drawing/2014/main" xmlns="" id="{5B7778FC-632E-4DCA-A7CB-0D7731CCF970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19809111">
            <a:off x="8683720" y="941148"/>
            <a:ext cx="2987899" cy="2987899"/>
          </a:xfrm>
          <a:prstGeom prst="arc">
            <a:avLst>
              <a:gd name="adj1" fmla="val 15817365"/>
              <a:gd name="adj2" fmla="val 1781380"/>
            </a:avLst>
          </a:prstGeom>
          <a:ln w="127000" cap="rnd">
            <a:solidFill>
              <a:schemeClr val="accent4"/>
            </a:solidFill>
            <a:prstDash val="dash"/>
            <a:miter lim="800000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Oval 13">
            <a:extLst>
              <a:ext uri="{FF2B5EF4-FFF2-40B4-BE49-F238E27FC236}">
                <a16:creationId xmlns:a16="http://schemas.microsoft.com/office/drawing/2014/main" xmlns="" id="{FA23A907-97FB-4A8F-880A-DD77401C429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910048" y="4780992"/>
            <a:ext cx="546100" cy="546100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A6EC9A3E-5E7D-3B41-97AE-929060B0A08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370153" y="1526033"/>
            <a:ext cx="5536397" cy="3935281"/>
          </a:xfrm>
        </p:spPr>
        <p:txBody>
          <a:bodyPr>
            <a:normAutofit/>
          </a:bodyPr>
          <a:lstStyle/>
          <a:p>
            <a:r>
              <a:rPr lang="nl-NL" dirty="0"/>
              <a:t>Glasvezel</a:t>
            </a:r>
          </a:p>
          <a:p>
            <a:r>
              <a:rPr lang="nl-NL" dirty="0"/>
              <a:t>Onderhoud portieken </a:t>
            </a:r>
            <a:r>
              <a:rPr lang="nl-NL" dirty="0" smtClean="0"/>
              <a:t>brandtrap </a:t>
            </a:r>
            <a:r>
              <a:rPr lang="nl-NL" dirty="0"/>
              <a:t>en nooduitgangen</a:t>
            </a:r>
          </a:p>
          <a:p>
            <a:r>
              <a:rPr lang="nl-NL" dirty="0"/>
              <a:t>Voorzieningen e-</a:t>
            </a:r>
            <a:r>
              <a:rPr lang="nl-NL" dirty="0" err="1"/>
              <a:t>cars</a:t>
            </a:r>
            <a:r>
              <a:rPr lang="nl-NL" dirty="0">
                <a:effectLst/>
              </a:rPr>
              <a:t> </a:t>
            </a:r>
          </a:p>
          <a:p>
            <a:r>
              <a:rPr lang="nl-NL" dirty="0"/>
              <a:t>Borgsommen</a:t>
            </a:r>
          </a:p>
          <a:p>
            <a:r>
              <a:rPr lang="nl-NL" dirty="0"/>
              <a:t>Luidsprekers intercom</a:t>
            </a:r>
          </a:p>
        </p:txBody>
      </p:sp>
    </p:spTree>
    <p:extLst>
      <p:ext uri="{BB962C8B-B14F-4D97-AF65-F5344CB8AC3E}">
        <p14:creationId xmlns:p14="http://schemas.microsoft.com/office/powerpoint/2010/main" val="10298870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 useBgFill="1">
        <p:nvSpPr>
          <p:cNvPr id="7" name="Rectangle 6">
            <a:extLst>
              <a:ext uri="{FF2B5EF4-FFF2-40B4-BE49-F238E27FC236}">
                <a16:creationId xmlns:a16="http://schemas.microsoft.com/office/drawing/2014/main" xmlns="" id="{D278ADA9-6383-4BDD-80D2-8899A402687B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3048" y="0"/>
            <a:ext cx="12188952" cy="68580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84B7147-B0F6-40ED-B5A2-FF72BC8198B6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tx1"/>
              </a:solidFill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B36D2DE0-0628-4A9A-A59D-7BA8B5EB3022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0" y="0"/>
            <a:ext cx="12192000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Oval 12">
            <a:extLst>
              <a:ext uri="{FF2B5EF4-FFF2-40B4-BE49-F238E27FC236}">
                <a16:creationId xmlns:a16="http://schemas.microsoft.com/office/drawing/2014/main" xmlns="" id="{48E405C9-94BE-41DA-928C-DEC9A8550E9F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2815929" y="148929"/>
            <a:ext cx="6560142" cy="6560142"/>
          </a:xfrm>
          <a:prstGeom prst="ellipse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chemeClr val="bg1"/>
              </a:solidFill>
            </a:endParaRPr>
          </a:p>
        </p:txBody>
      </p:sp>
      <p:sp>
        <p:nvSpPr>
          <p:cNvPr id="2" name="Titel 1">
            <a:extLst>
              <a:ext uri="{FF2B5EF4-FFF2-40B4-BE49-F238E27FC236}">
                <a16:creationId xmlns:a16="http://schemas.microsoft.com/office/drawing/2014/main" xmlns="" id="{5A397EDA-6B93-1947-BCC1-7544461CFF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345005" y="1043609"/>
            <a:ext cx="5561938" cy="2156791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ctr"/>
            <a:r>
              <a:rPr lang="nl-NL" sz="4800" b="1" dirty="0">
                <a:latin typeface="+mn-lt"/>
              </a:rPr>
              <a:t>Pauze</a:t>
            </a:r>
            <a:endParaRPr lang="en-US" sz="4800" b="1" kern="1200" dirty="0">
              <a:solidFill>
                <a:schemeClr val="tx1"/>
              </a:solidFill>
              <a:latin typeface="+mn-lt"/>
            </a:endParaRPr>
          </a:p>
        </p:txBody>
      </p:sp>
      <p:sp>
        <p:nvSpPr>
          <p:cNvPr id="15" name="Arc 14">
            <a:extLst>
              <a:ext uri="{FF2B5EF4-FFF2-40B4-BE49-F238E27FC236}">
                <a16:creationId xmlns:a16="http://schemas.microsoft.com/office/drawing/2014/main" xmlns="" id="{D2091A72-D5BB-42AC-8FD3-F7747D90861E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 rot="9222429" flipV="1">
            <a:off x="2494119" y="6170"/>
            <a:ext cx="6816262" cy="6816262"/>
          </a:xfrm>
          <a:prstGeom prst="arc">
            <a:avLst>
              <a:gd name="adj1" fmla="val 16200000"/>
              <a:gd name="adj2" fmla="val 20093138"/>
            </a:avLst>
          </a:prstGeom>
          <a:ln w="127000" cap="rnd">
            <a:solidFill>
              <a:schemeClr val="accent4">
                <a:alpha val="95000"/>
              </a:schemeClr>
            </a:solidFill>
            <a:prstDash val="dash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Oval 16">
            <a:extLst>
              <a:ext uri="{FF2B5EF4-FFF2-40B4-BE49-F238E27FC236}">
                <a16:creationId xmlns:a16="http://schemas.microsoft.com/office/drawing/2014/main" xmlns="" id="{6ED12BFC-A737-46AF-8411-481112D54B0C}"/>
              </a:ext>
              <a:ext uri="{C183D7F6-B498-43B3-948B-1728B52AA6E4}">
                <adec:decorative xmlns:adec="http://schemas.microsoft.com/office/drawing/2017/decorative" xmlns="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xmlns="" val="1"/>
              </p:ext>
            </p:extLst>
          </p:nvPr>
        </p:nvSpPr>
        <p:spPr>
          <a:xfrm>
            <a:off x="8200995" y="5310973"/>
            <a:ext cx="705948" cy="686798"/>
          </a:xfrm>
          <a:prstGeom prst="ellipse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477864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iterate>
                                    <p:tmPct val="10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7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xmlns="" id="{5979396E-CBF6-5C4D-ABEA-63702A1C65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nl-NL" b="1" dirty="0"/>
              <a:t>Goed om te weten</a:t>
            </a:r>
          </a:p>
        </p:txBody>
      </p:sp>
      <p:sp>
        <p:nvSpPr>
          <p:cNvPr id="3" name="Tijdelijke aanduiding voor inhoud 2">
            <a:extLst>
              <a:ext uri="{FF2B5EF4-FFF2-40B4-BE49-F238E27FC236}">
                <a16:creationId xmlns:a16="http://schemas.microsoft.com/office/drawing/2014/main" xmlns="" id="{C361F251-9B85-C344-9D54-66720C1ED797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endParaRPr lang="nl-NL" dirty="0"/>
          </a:p>
          <a:p>
            <a:pPr marL="0" indent="0">
              <a:buNone/>
            </a:pPr>
            <a:endParaRPr lang="nl-NL" dirty="0"/>
          </a:p>
          <a:p>
            <a:r>
              <a:rPr lang="nl-NL" dirty="0" smtClean="0">
                <a:hlinkClick r:id="rId2"/>
              </a:rPr>
              <a:t>https://wegwijswarande.jouwweb.nl/</a:t>
            </a:r>
            <a:endParaRPr lang="nl-NL" dirty="0"/>
          </a:p>
          <a:p>
            <a:pPr marL="0" indent="0">
              <a:buNone/>
            </a:pPr>
            <a:endParaRPr lang="nl-NL" dirty="0"/>
          </a:p>
          <a:p>
            <a:r>
              <a:rPr lang="nl-NL" dirty="0" smtClean="0">
                <a:hlinkClick r:id="rId3"/>
              </a:rPr>
              <a:t>https://www.vbtvastgoedmanagement.nl/wp-content/uploads/2022/02/Onderhouds-ABC_2022_v5_def.pdf</a:t>
            </a:r>
            <a:endParaRPr lang="nl-NL" dirty="0" smtClean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  <a:p>
            <a:endParaRPr lang="nl-NL" dirty="0"/>
          </a:p>
        </p:txBody>
      </p:sp>
    </p:spTree>
    <p:extLst>
      <p:ext uri="{BB962C8B-B14F-4D97-AF65-F5344CB8AC3E}">
        <p14:creationId xmlns:p14="http://schemas.microsoft.com/office/powerpoint/2010/main" val="6369476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1" build="p"/>
    </p:bldLst>
  </p:timing>
</p:sld>
</file>

<file path=ppt/theme/theme1.xml><?xml version="1.0" encoding="utf-8"?>
<a:theme xmlns:a="http://schemas.openxmlformats.org/drawingml/2006/main" name="Kantoorth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67</TotalTime>
  <Words>141</Words>
  <Application>Microsoft Office PowerPoint</Application>
  <PresentationFormat>Aangepast</PresentationFormat>
  <Paragraphs>73</Paragraphs>
  <Slides>13</Slides>
  <Notes>0</Notes>
  <HiddenSlides>0</HiddenSlides>
  <MMClips>0</MMClips>
  <ScaleCrop>false</ScaleCrop>
  <HeadingPairs>
    <vt:vector size="4" baseType="variant">
      <vt:variant>
        <vt:lpstr>Thema</vt:lpstr>
      </vt:variant>
      <vt:variant>
        <vt:i4>1</vt:i4>
      </vt:variant>
      <vt:variant>
        <vt:lpstr>Diatitels</vt:lpstr>
      </vt:variant>
      <vt:variant>
        <vt:i4>13</vt:i4>
      </vt:variant>
    </vt:vector>
  </HeadingPairs>
  <TitlesOfParts>
    <vt:vector size="14" baseType="lpstr">
      <vt:lpstr>Kantoorthema</vt:lpstr>
      <vt:lpstr>Bewonersvergadering de Warande              </vt:lpstr>
      <vt:lpstr>Agenda</vt:lpstr>
      <vt:lpstr>Mededelingen </vt:lpstr>
      <vt:lpstr>Nieuwe accountmanagers</vt:lpstr>
      <vt:lpstr>Activiteiten in de afgelopen periode </vt:lpstr>
      <vt:lpstr>Overleg met vb&amp;t:   belangrijkste punten uit laatste gesprekken </vt:lpstr>
      <vt:lpstr>Overleg met vb&amp;t:   belangrijkste punten uit laatste gesprekken </vt:lpstr>
      <vt:lpstr>Pauze</vt:lpstr>
      <vt:lpstr>Goed om te weten</vt:lpstr>
      <vt:lpstr>  Opmerkingen, vragen, discussie</vt:lpstr>
      <vt:lpstr>Voorgenomen activiteiten</vt:lpstr>
      <vt:lpstr>Commissie uitbreiden</vt:lpstr>
      <vt:lpstr>Rondvraag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Bewonersvergadering de Warande</dc:title>
  <dc:creator>Vera Bergman</dc:creator>
  <cp:lastModifiedBy>jan de vries</cp:lastModifiedBy>
  <cp:revision>10</cp:revision>
  <dcterms:created xsi:type="dcterms:W3CDTF">2022-11-06T13:47:33Z</dcterms:created>
  <dcterms:modified xsi:type="dcterms:W3CDTF">2023-03-31T09:21:27Z</dcterms:modified>
</cp:coreProperties>
</file>