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82" r:id="rId3"/>
    <p:sldId id="258" r:id="rId4"/>
    <p:sldId id="260" r:id="rId5"/>
    <p:sldId id="274" r:id="rId6"/>
    <p:sldId id="263" r:id="rId7"/>
    <p:sldId id="270" r:id="rId8"/>
    <p:sldId id="271" r:id="rId9"/>
    <p:sldId id="283" r:id="rId10"/>
    <p:sldId id="280" r:id="rId11"/>
    <p:sldId id="275" r:id="rId12"/>
    <p:sldId id="278" r:id="rId13"/>
    <p:sldId id="284" r:id="rId14"/>
    <p:sldId id="279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4694"/>
  </p:normalViewPr>
  <p:slideViewPr>
    <p:cSldViewPr snapToGrid="0" snapToObjects="1">
      <p:cViewPr varScale="1">
        <p:scale>
          <a:sx n="113" d="100"/>
          <a:sy n="113" d="100"/>
        </p:scale>
        <p:origin x="832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D0DD4E-DAFE-E942-B4BC-707BAB995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303E882-1D43-6B44-B74E-F1C88AA01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B62FE3-9AD9-E44E-A1A6-36EA4DC68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C869D4-F335-6C44-9E0F-3E20077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D62429B-0D86-E94C-AFCB-92C35EE3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4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DBEB6-0A79-1849-915D-4B026CCD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D1BBB31-5BB4-4146-9EE3-25E3498C8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4ABBC6-2813-C74A-88BD-A33EE8DE4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3CC607-21EB-FF4C-9860-F58F8FF6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2D0EFC-D652-AC44-B5C5-CB519AE3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0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137E819-6BFF-B743-B434-A8B4B83364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612234A-85E1-714C-AEC3-FA7B6BB2B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F00C2C-F1CC-0140-8A9C-EB74EE56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A4FE58-CC42-214B-B72A-D6738BE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9ADAF6-2301-E14B-92D4-F5046193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505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1CDAD-D02D-214F-B075-48F77220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3488B8-4E00-9442-8BA0-63203C0B9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709814-019C-CB49-9DE9-8AF5C5E1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B438D04-B21A-364F-A81C-E21C31F23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6950B9-4A64-6740-8C49-B3D943FD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7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044A8-CDCF-8747-B360-A2E64F3AA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518D38-9246-614E-910A-6943AD83E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8650AD-82A7-CD4A-BF09-BED78E64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00972C-B462-AE48-8AE2-210FFD694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A67D5C-FC3B-FA4E-8E6A-921A643D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29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6DDE6-78A1-C34E-9BEE-F5F2A807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C190B9-99A3-D24F-A407-EC1A34479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8173E40-C0AC-2542-A114-1D5854973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19B0F66-03AD-7546-95BF-F1C315E5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33088D-C119-7F42-8D84-EBBB02F8C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A08D26-1169-BF4C-80E3-A7618D8A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076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BCB14-B80B-2A45-9AAB-93E40F90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A3C1A4-53EA-7E41-AAEA-993232EF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0E0B5CB-113F-5241-A450-88A6C6470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10EC51-8330-774D-A0CD-DD5F81E2A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F88DF7-6C56-D348-8809-FD71F3EE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F3B5075-FB11-F44F-83A5-2D65720E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CEBAE3D-798C-DF42-874C-8AB52230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4901666-8D34-444B-B6C7-BAD45684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94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7EA94-4FFB-1348-A6C2-48C7E8F67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CF1BE59-BC41-7D4C-9C2F-A1D3376E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AC99162-70AA-A94D-881C-929F7B8A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2B234C8-B835-8346-8C8C-3A9B498C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61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E8906CF-2FC8-074F-8BAD-72D1C087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3E11913-03BB-F346-B531-A6232E7C3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146B9FA-6025-8641-B89A-7000CCA7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015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8BD7C7-41F7-D94B-AAA8-BC89CDF7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2D8CF9-6CF5-8F4A-AD2A-BD62F5DA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2C1466-97E8-644F-9A0D-763463283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4ACB71A-8588-3B4F-852E-5177F555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3B7341-F359-6249-B2A9-AC1BDE0C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2E4B8B2-8D36-5448-B1A2-941E98EE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809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411CB0-CB79-AD4C-8D8A-5C65965D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BB12BEE-76AA-164A-94BF-A1D7B7F18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6B6C4E9-BB6B-7C44-9D91-CE2D0B3BB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1D5303-9557-A54D-83D1-02722BDC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A13CD62-1858-FF4F-8239-EB1135C5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3F18967-0303-8648-A1B4-E314575A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549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8ACA7A8-03AA-FD43-B945-E2C0B68AA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EACB6AD-8822-7C43-A162-8C8BF3B33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D7360C-01BE-0F4A-A85D-C2A3B9964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240A2-E571-C64F-8AC6-4BB5F82DA548}" type="datetimeFigureOut">
              <a:rPr lang="nl-NL" smtClean="0"/>
              <a:t>11-3-2025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07E8B3-3CED-5642-A657-B3A5A5A9F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7FC747-5DF3-5342-A8D7-E496DEC68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4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btvastgoedmanagement.nl/wp-content/uploads/2021/06/13.-Onderhouds-abc-versie-11.0.pdf" TargetMode="External" /><Relationship Id="rId2" Type="http://schemas.openxmlformats.org/officeDocument/2006/relationships/hyperlink" Target="https://wegwijswarande.jouwweb.nl/" TargetMode="Externa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A09B7A-0A98-1A41-8A01-602F9E3661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sz="4800" b="1" dirty="0"/>
              <a:t>Bewonersvergadering</a:t>
            </a:r>
            <a:br>
              <a:rPr lang="nl-NL" sz="4800" b="1" dirty="0"/>
            </a:br>
            <a:r>
              <a:rPr lang="nl-NL" sz="4800" b="1" dirty="0"/>
              <a:t>de Warande            </a:t>
            </a:r>
            <a:br>
              <a:rPr lang="nl-NL" sz="4000" b="1" dirty="0"/>
            </a:br>
            <a:br>
              <a:rPr lang="nl-NL" sz="4000" b="1" dirty="0"/>
            </a:br>
            <a:endParaRPr lang="nl-NL" sz="4000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35B21A7-1A76-B842-A375-E089CAB177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sz="3600" dirty="0"/>
              <a:t>14 maart 2025</a:t>
            </a:r>
          </a:p>
          <a:p>
            <a:r>
              <a:rPr lang="nl-NL" sz="3600" dirty="0" err="1"/>
              <a:t>Gagelbosch</a:t>
            </a:r>
            <a:r>
              <a:rPr lang="nl-NL" sz="3600" dirty="0"/>
              <a:t>, Atrium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F21AF36-F3C1-AC44-B900-0E813707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9" y="124254"/>
            <a:ext cx="4064000" cy="33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10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79396E-CBF6-5C4D-ABEA-63702A1C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/>
              <a:t>Goed om te weten</a:t>
            </a:r>
            <a:endParaRPr lang="nl-NL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61F251-9B85-C344-9D54-66720C1ED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  <a:p>
            <a:pPr marL="0" indent="0">
              <a:buNone/>
            </a:pPr>
            <a:r>
              <a:rPr lang="nl-NL">
                <a:hlinkClick r:id="rId2"/>
              </a:rPr>
              <a:t> https://wegwijswarande.jouwweb.nl</a:t>
            </a:r>
            <a:br>
              <a:rPr lang="nl-NL"/>
            </a:br>
            <a:endParaRPr lang="nl-NL"/>
          </a:p>
          <a:p>
            <a:pPr marL="0" indent="0">
              <a:buNone/>
            </a:pPr>
            <a:r>
              <a:rPr lang="nl-NL">
                <a:hlinkClick r:id="rId3"/>
              </a:rPr>
              <a:t>https://www.vbtvastgoedmanagement.nl/wp-content/uploads/2021/06/13.-Onderhouds-abc-versie-11.0.pdf</a:t>
            </a: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/>
              <a:t>Boekje ‘Onderhoud en reparaties’ van de Woonbond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  <a:p>
            <a:endParaRPr lang="nl-NL"/>
          </a:p>
          <a:p>
            <a:endParaRPr lang="nl-NL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694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Opmerkingen, vragen, discussie</a:t>
            </a:r>
          </a:p>
        </p:txBody>
      </p:sp>
    </p:spTree>
    <p:extLst>
      <p:ext uri="{BB962C8B-B14F-4D97-AF65-F5344CB8AC3E}">
        <p14:creationId xmlns:p14="http://schemas.microsoft.com/office/powerpoint/2010/main" val="128471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001AFEA-2442-4A9F-BA37-8C469F306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10FC805-16AC-C442-9DAB-C3455DB4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08" y="637046"/>
            <a:ext cx="5174207" cy="31245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dirty="0" err="1">
                <a:solidFill>
                  <a:srgbClr val="FFFFFF"/>
                </a:solidFill>
              </a:rPr>
              <a:t>V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oorgenomen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activiteiten</a:t>
            </a:r>
            <a:br>
              <a:rPr lang="en-US" sz="6000" dirty="0">
                <a:solidFill>
                  <a:srgbClr val="FFFFFF"/>
                </a:solidFill>
              </a:rPr>
            </a:b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872052">
            <a:off x="6113252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DBF5AAE-B52D-F409-AA2D-B440EFCBD6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670838"/>
              </p:ext>
            </p:extLst>
          </p:nvPr>
        </p:nvGraphicFramePr>
        <p:xfrm>
          <a:off x="643467" y="1125412"/>
          <a:ext cx="10905071" cy="5323736"/>
        </p:xfrm>
        <a:graphic>
          <a:graphicData uri="http://schemas.openxmlformats.org/drawingml/2006/table">
            <a:tbl>
              <a:tblPr/>
              <a:tblGrid>
                <a:gridCol w="2551836">
                  <a:extLst>
                    <a:ext uri="{9D8B030D-6E8A-4147-A177-3AD203B41FA5}">
                      <a16:colId xmlns:a16="http://schemas.microsoft.com/office/drawing/2014/main" val="2091235164"/>
                    </a:ext>
                  </a:extLst>
                </a:gridCol>
                <a:gridCol w="525472">
                  <a:extLst>
                    <a:ext uri="{9D8B030D-6E8A-4147-A177-3AD203B41FA5}">
                      <a16:colId xmlns:a16="http://schemas.microsoft.com/office/drawing/2014/main" val="2682940939"/>
                    </a:ext>
                  </a:extLst>
                </a:gridCol>
                <a:gridCol w="846929">
                  <a:extLst>
                    <a:ext uri="{9D8B030D-6E8A-4147-A177-3AD203B41FA5}">
                      <a16:colId xmlns:a16="http://schemas.microsoft.com/office/drawing/2014/main" val="235393527"/>
                    </a:ext>
                  </a:extLst>
                </a:gridCol>
                <a:gridCol w="440641">
                  <a:extLst>
                    <a:ext uri="{9D8B030D-6E8A-4147-A177-3AD203B41FA5}">
                      <a16:colId xmlns:a16="http://schemas.microsoft.com/office/drawing/2014/main" val="1823785272"/>
                    </a:ext>
                  </a:extLst>
                </a:gridCol>
                <a:gridCol w="625102">
                  <a:extLst>
                    <a:ext uri="{9D8B030D-6E8A-4147-A177-3AD203B41FA5}">
                      <a16:colId xmlns:a16="http://schemas.microsoft.com/office/drawing/2014/main" val="4248194328"/>
                    </a:ext>
                  </a:extLst>
                </a:gridCol>
                <a:gridCol w="1057831">
                  <a:extLst>
                    <a:ext uri="{9D8B030D-6E8A-4147-A177-3AD203B41FA5}">
                      <a16:colId xmlns:a16="http://schemas.microsoft.com/office/drawing/2014/main" val="3077390815"/>
                    </a:ext>
                  </a:extLst>
                </a:gridCol>
                <a:gridCol w="735117">
                  <a:extLst>
                    <a:ext uri="{9D8B030D-6E8A-4147-A177-3AD203B41FA5}">
                      <a16:colId xmlns:a16="http://schemas.microsoft.com/office/drawing/2014/main" val="4064909922"/>
                    </a:ext>
                  </a:extLst>
                </a:gridCol>
                <a:gridCol w="1380544">
                  <a:extLst>
                    <a:ext uri="{9D8B030D-6E8A-4147-A177-3AD203B41FA5}">
                      <a16:colId xmlns:a16="http://schemas.microsoft.com/office/drawing/2014/main" val="988933631"/>
                    </a:ext>
                  </a:extLst>
                </a:gridCol>
                <a:gridCol w="1352463">
                  <a:extLst>
                    <a:ext uri="{9D8B030D-6E8A-4147-A177-3AD203B41FA5}">
                      <a16:colId xmlns:a16="http://schemas.microsoft.com/office/drawing/2014/main" val="2165326394"/>
                    </a:ext>
                  </a:extLst>
                </a:gridCol>
                <a:gridCol w="303645">
                  <a:extLst>
                    <a:ext uri="{9D8B030D-6E8A-4147-A177-3AD203B41FA5}">
                      <a16:colId xmlns:a16="http://schemas.microsoft.com/office/drawing/2014/main" val="4044285334"/>
                    </a:ext>
                  </a:extLst>
                </a:gridCol>
                <a:gridCol w="1085491">
                  <a:extLst>
                    <a:ext uri="{9D8B030D-6E8A-4147-A177-3AD203B41FA5}">
                      <a16:colId xmlns:a16="http://schemas.microsoft.com/office/drawing/2014/main" val="2614749906"/>
                    </a:ext>
                  </a:extLst>
                </a:gridCol>
              </a:tblGrid>
              <a:tr h="455320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betaalrekening- kantoorkosten: 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315,00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3350795"/>
                  </a:ext>
                </a:extLst>
              </a:tr>
              <a:tr h="713491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kosten diversen :  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bloemen, attenties bij ziekte of overlijden onderhoud vijver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485,00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632606"/>
                  </a:ext>
                </a:extLst>
              </a:tr>
              <a:tr h="455320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jaarvergadering Leilinde &amp; Warande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2000" b="0" i="0" u="none" strike="noStrike" dirty="0">
                          <a:effectLst/>
                          <a:latin typeface="Arial" panose="020B0604020202020204" pitchFamily="34" charset="0"/>
                        </a:rPr>
                        <a:t>2x</a:t>
                      </a: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3,50 €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560,00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248420"/>
                  </a:ext>
                </a:extLst>
              </a:tr>
              <a:tr h="455320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activiteiten: nieuwjaarsborrel en BBQ  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1.050,00 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40611"/>
                  </a:ext>
                </a:extLst>
              </a:tr>
              <a:tr h="3291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 totaal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2.410,00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255813"/>
                  </a:ext>
                </a:extLst>
              </a:tr>
              <a:tr h="5779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221259"/>
                  </a:ext>
                </a:extLst>
              </a:tr>
              <a:tr h="713491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tussentijdse verhogingen a 5% van 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5X 24,10 </a:t>
                      </a: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</a:t>
                      </a: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nl-N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afgerondBegroting</a:t>
                      </a: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120,= </a:t>
                      </a: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€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0820" marR="140820" marT="70410" marB="7041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120,00 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258591"/>
                  </a:ext>
                </a:extLst>
              </a:tr>
              <a:tr h="32916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totaal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2.530,00 </a:t>
                      </a: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l-N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€</a:t>
                      </a:r>
                      <a:endParaRPr lang="nl-NL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351196"/>
                  </a:ext>
                </a:extLst>
              </a:tr>
              <a:tr h="5779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nl-NL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669" marR="14669" marT="1466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482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4146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9FE33-B9CD-B041-8BCC-A4D5DDE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Rondvraag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4528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EE6371-5B7D-14F7-6EA7-156AB5954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</a:rPr>
              <a:t>Afmeldingen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291EAD-D83B-25F5-A5E7-7078F1E03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Anton en Carla van Kemenade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511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Opening, Mededelingen</a:t>
            </a:r>
          </a:p>
          <a:p>
            <a:r>
              <a:rPr lang="nl-NL" sz="2800" dirty="0"/>
              <a:t>Activiteiten in de afgelopen periode</a:t>
            </a:r>
          </a:p>
          <a:p>
            <a:r>
              <a:rPr lang="nl-NL" sz="2800" dirty="0"/>
              <a:t>Overleg met VB&amp;T</a:t>
            </a:r>
          </a:p>
          <a:p>
            <a:r>
              <a:rPr lang="nl-NL" sz="2800" dirty="0"/>
              <a:t>Huurverhogingsbeleid/huurverhoging 2025</a:t>
            </a:r>
          </a:p>
          <a:p>
            <a:r>
              <a:rPr lang="nl-NL" sz="2800" dirty="0"/>
              <a:t>Vragen, opmerkingen, discussie</a:t>
            </a:r>
          </a:p>
          <a:p>
            <a:r>
              <a:rPr lang="nl-NL" sz="2800" dirty="0"/>
              <a:t>Voorgenomen activiteiten/begroting</a:t>
            </a:r>
          </a:p>
          <a:p>
            <a:r>
              <a:rPr lang="nl-NL" sz="2800" dirty="0"/>
              <a:t>Rondvraag en sluiting</a:t>
            </a:r>
          </a:p>
          <a:p>
            <a:endParaRPr lang="nl-NL" sz="2800" dirty="0"/>
          </a:p>
          <a:p>
            <a:pPr lvl="0"/>
            <a:endParaRPr lang="nl-NL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Mededelingen</a:t>
            </a:r>
            <a:b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nl-NL" sz="3600" dirty="0"/>
          </a:p>
          <a:p>
            <a:pPr lvl="0"/>
            <a:r>
              <a:rPr lang="nl-NL" sz="3600" dirty="0"/>
              <a:t>. relatie met Leilinde</a:t>
            </a:r>
          </a:p>
          <a:p>
            <a:r>
              <a:rPr lang="nl-NL" sz="3600" dirty="0"/>
              <a:t>. herinrichting Zuiderpark</a:t>
            </a:r>
          </a:p>
          <a:p>
            <a:r>
              <a:rPr lang="nl-NL" sz="3600" dirty="0"/>
              <a:t>. voorzorgcirkels</a:t>
            </a:r>
          </a:p>
          <a:p>
            <a:endParaRPr lang="nl-NL" sz="3600" dirty="0"/>
          </a:p>
          <a:p>
            <a:br>
              <a:rPr lang="nl-NL" sz="2400" dirty="0"/>
            </a:br>
            <a:endParaRPr lang="nl-NL" sz="24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5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10F24D38-B79E-44B4-830E-043F45D9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5F2794-FF89-464A-B354-92691D3D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742"/>
            <a:ext cx="10515600" cy="2808258"/>
          </a:xfrm>
        </p:spPr>
        <p:txBody>
          <a:bodyPr>
            <a:normAutofit/>
          </a:bodyPr>
          <a:lstStyle/>
          <a:p>
            <a:pPr algn="ctr"/>
            <a:r>
              <a:rPr lang="nl-NL" dirty="0">
                <a:solidFill>
                  <a:srgbClr val="FFFFFF"/>
                </a:solidFill>
                <a:latin typeface="+mn-lt"/>
              </a:rPr>
              <a:t> accountmanagers</a:t>
            </a:r>
            <a:br>
              <a:rPr lang="nl-NL" dirty="0">
                <a:solidFill>
                  <a:srgbClr val="FFFFFF"/>
                </a:solidFill>
                <a:latin typeface="+mn-lt"/>
              </a:rPr>
            </a:br>
            <a:r>
              <a:rPr lang="nl-NL" sz="2400" b="1" dirty="0">
                <a:solidFill>
                  <a:srgbClr val="FFFFFF"/>
                </a:solidFill>
                <a:latin typeface="+mn-lt"/>
              </a:rPr>
              <a:t>Loesje Peeters</a:t>
            </a:r>
            <a:br>
              <a:rPr lang="nl-NL" sz="2400" b="1" dirty="0">
                <a:solidFill>
                  <a:srgbClr val="FFFFFF"/>
                </a:solidFill>
                <a:latin typeface="+mn-lt"/>
              </a:rPr>
            </a:br>
            <a:r>
              <a:rPr lang="nl-NL" sz="2400" b="1" dirty="0">
                <a:solidFill>
                  <a:srgbClr val="FFFFFF"/>
                </a:solidFill>
                <a:latin typeface="+mn-lt"/>
              </a:rPr>
              <a:t>Algemeen accountmanager </a:t>
            </a:r>
            <a:endParaRPr lang="nl-NL" b="1" dirty="0">
              <a:solidFill>
                <a:srgbClr val="FFFFFF"/>
              </a:solidFill>
              <a:latin typeface="+mn-lt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C469874-256B-45B3-A79C-7591B4BA1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68E25CC-7043-2B4E-8366-84F6C9316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965622"/>
            <a:ext cx="5097780" cy="32113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FFFFFF"/>
                </a:solidFill>
              </a:rPr>
              <a:t>Lars van Bekhoven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FFFFFF"/>
                </a:solidFill>
              </a:rPr>
              <a:t>	technisch manager</a:t>
            </a:r>
            <a:endParaRPr lang="en-US" sz="2400" dirty="0">
              <a:solidFill>
                <a:srgbClr val="FFFFFF"/>
              </a:solidFill>
            </a:endParaRPr>
          </a:p>
          <a:p>
            <a:endParaRPr lang="nl-NL" sz="2400" dirty="0">
              <a:solidFill>
                <a:srgbClr val="FFFFFF"/>
              </a:solidFill>
            </a:endParaRPr>
          </a:p>
          <a:p>
            <a:endParaRPr lang="nl-NL" sz="2400" dirty="0">
              <a:solidFill>
                <a:srgbClr val="FFFFFF"/>
              </a:solidFill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E0E998C-B8A1-5E43-BEA5-14DAAAB8F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965621"/>
            <a:ext cx="5097780" cy="32113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b="1" dirty="0">
                <a:solidFill>
                  <a:srgbClr val="FFFFFF"/>
                </a:solidFill>
              </a:rPr>
              <a:t>Wouter </a:t>
            </a:r>
            <a:r>
              <a:rPr lang="nl-NL" sz="2400" b="1" dirty="0" err="1">
                <a:solidFill>
                  <a:srgbClr val="FFFFFF"/>
                </a:solidFill>
              </a:rPr>
              <a:t>Julicher</a:t>
            </a:r>
            <a:endParaRPr lang="nl-NL" sz="2400" b="1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2400" dirty="0">
                <a:solidFill>
                  <a:srgbClr val="FFFFFF"/>
                </a:solidFill>
              </a:rPr>
              <a:t>	service manager</a:t>
            </a:r>
          </a:p>
          <a:p>
            <a:endParaRPr lang="nl-NL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020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1D112A5-705B-3045-981A-AF89E607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 algn="ctr"/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Activiteiten in de afgelopen periode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D3A9310-8B72-CD49-BC25-8A3A3C852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Autofit/>
          </a:bodyPr>
          <a:lstStyle/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Vrijdagmiddagborrel;</a:t>
            </a:r>
          </a:p>
          <a:p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Nieuwjaarsborrel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Bezoek aan nieuwkomers;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Bloemen voor zieke medebewoners en overledenen; </a:t>
            </a:r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b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Samen met Leilinde:</a:t>
            </a:r>
          </a:p>
          <a:p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Nieuwjaarsborrel </a:t>
            </a:r>
            <a:endParaRPr lang="nl-N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Barbecue .</a:t>
            </a:r>
            <a:b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753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lvl="0"/>
            <a:endParaRPr lang="nl-NL" dirty="0"/>
          </a:p>
          <a:p>
            <a:pPr lvl="0"/>
            <a:r>
              <a:rPr lang="nl-NL" dirty="0"/>
              <a:t>reiniging en onderhoud WTW</a:t>
            </a:r>
          </a:p>
          <a:p>
            <a:pPr lvl="0"/>
            <a:r>
              <a:rPr lang="nl-NL" dirty="0"/>
              <a:t>lekkages</a:t>
            </a:r>
          </a:p>
          <a:p>
            <a:pPr lvl="0"/>
            <a:r>
              <a:rPr lang="nl-NL" dirty="0"/>
              <a:t>onderhoudsplan waaronder</a:t>
            </a:r>
            <a:br>
              <a:rPr lang="nl-NL" dirty="0"/>
            </a:br>
            <a:r>
              <a:rPr lang="nl-NL" dirty="0"/>
              <a:t>renovatie keukens</a:t>
            </a:r>
          </a:p>
          <a:p>
            <a:pPr lvl="0"/>
            <a:r>
              <a:rPr lang="nl-NL" dirty="0"/>
              <a:t>schoonmaak</a:t>
            </a:r>
          </a:p>
          <a:p>
            <a:pPr lvl="0"/>
            <a:endParaRPr lang="nl-NL" dirty="0"/>
          </a:p>
          <a:p>
            <a:pPr lvl="0"/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228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stand van zaken aanleg glasvezel </a:t>
            </a:r>
          </a:p>
          <a:p>
            <a:r>
              <a:rPr lang="nl-NL" dirty="0"/>
              <a:t>brandveiligheid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988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6C0CA638-FB43-C647-F230-717B492E377A}"/>
              </a:ext>
            </a:extLst>
          </p:cNvPr>
          <p:cNvSpPr txBox="1"/>
          <p:nvPr/>
        </p:nvSpPr>
        <p:spPr>
          <a:xfrm>
            <a:off x="1135464" y="417846"/>
            <a:ext cx="800351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 een gemeenschappelijk verkeersruimte van een woongebouw waardoor een vluchtroute voert zijn geen brandgevaarlijke objecten aanwezig. Onder brandgevaarlijke objecten worden in ieder geval verstaan: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meubilair;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fietsen en </a:t>
            </a:r>
            <a:r>
              <a:rPr lang="nl-NL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scootmobielen</a:t>
            </a: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afvalstoffen en kratten; en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decoratie.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09EF63B-4C57-E435-8DBB-3BCBF556D8CE}"/>
              </a:ext>
            </a:extLst>
          </p:cNvPr>
          <p:cNvSpPr txBox="1"/>
          <p:nvPr/>
        </p:nvSpPr>
        <p:spPr>
          <a:xfrm>
            <a:off x="1266093" y="3778961"/>
            <a:ext cx="78829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niet van toepassing op: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objecten voor bewegwijzering en informatie aan de bewoners;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een foto, een schilderij of een andere afbeelding met een oppervlakte van ten hoogste 0,5 m</a:t>
            </a:r>
            <a:r>
              <a:rPr lang="nl-NL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 de toegang van een woning; en</a:t>
            </a:r>
          </a:p>
          <a:p>
            <a:pPr marL="742950" lvl="1" indent="-285750"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een deurmat met een oppervlakte van ten hoogste 0,5 m</a:t>
            </a:r>
            <a:r>
              <a:rPr lang="nl-NL" sz="20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bij de toegang van een woning.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D38FC0-EEDB-4F74-5ED3-8784305DA223}"/>
              </a:ext>
            </a:extLst>
          </p:cNvPr>
          <p:cNvSpPr txBox="1"/>
          <p:nvPr/>
        </p:nvSpPr>
        <p:spPr>
          <a:xfrm>
            <a:off x="1788607" y="2664616"/>
            <a:ext cx="74910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meubilair en decoratie toegestaan als het</a:t>
            </a:r>
          </a:p>
          <a:p>
            <a:pPr lvl="0">
              <a:buSzPts val="1000"/>
              <a:tabLst>
                <a:tab pos="457200" algn="l"/>
              </a:tabLst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van metaal, steenachtig materiaal of glas is; </a:t>
            </a:r>
            <a:b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20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nl-NL" sz="2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materiaal dat onbrandbaar is.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52254581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401</Words>
  <Application>Microsoft Office PowerPoint</Application>
  <PresentationFormat>Breedbeeld</PresentationFormat>
  <Paragraphs>105</Paragraphs>
  <Slides>14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Kantoorthema</vt:lpstr>
      <vt:lpstr>Bewonersvergadering de Warande              </vt:lpstr>
      <vt:lpstr>Afmeldingen</vt:lpstr>
      <vt:lpstr>Agenda</vt:lpstr>
      <vt:lpstr>Mededelingen </vt:lpstr>
      <vt:lpstr> accountmanagers Loesje Peeters Algemeen accountmanager </vt:lpstr>
      <vt:lpstr>Activiteiten in de afgelopen periode </vt:lpstr>
      <vt:lpstr>Overleg met vb&amp;t:   belangrijkste punten uit laatste gesprekken </vt:lpstr>
      <vt:lpstr>Overleg met vb&amp;t:   belangrijkste punten uit laatste gesprekken </vt:lpstr>
      <vt:lpstr>PowerPoint-presentatie</vt:lpstr>
      <vt:lpstr>Goed om te weten</vt:lpstr>
      <vt:lpstr>  Opmerkingen, vragen, discussie</vt:lpstr>
      <vt:lpstr>Voorgenomen activiteiten </vt:lpstr>
      <vt:lpstr>PowerPoint-presentatie</vt:lpstr>
      <vt:lpstr>Rondvraag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Bewonersvergadering de Warande              </dc:title>
  <dc:creator>Vera Bergman</dc:creator>
  <cp:lastModifiedBy>jan de vries</cp:lastModifiedBy>
  <cp:revision>8</cp:revision>
  <dcterms:created xsi:type="dcterms:W3CDTF">2024-03-08T14:49:51Z</dcterms:created>
  <dcterms:modified xsi:type="dcterms:W3CDTF">2025-03-11T21:55:26Z</dcterms:modified>
</cp:coreProperties>
</file>