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1" r:id="rId8"/>
    <p:sldId id="260" r:id="rId9"/>
    <p:sldId id="272" r:id="rId10"/>
    <p:sldId id="263" r:id="rId11"/>
    <p:sldId id="265" r:id="rId12"/>
    <p:sldId id="264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-6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5805BD-9045-404F-ADF2-555C2A3B715E}" type="doc">
      <dgm:prSet loTypeId="urn:microsoft.com/office/officeart/2005/8/layout/hierarchy1" loCatId="hierarchy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C2CD9E4-7664-4E29-8BB4-B1753252663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Bij Bouwinvest moet men zijn voor de financiën</a:t>
          </a:r>
          <a:endParaRPr lang="en-US"/>
        </a:p>
      </dgm:t>
    </dgm:pt>
    <dgm:pt modelId="{1CFD271B-4340-48CB-9B06-72E0F71BA494}" type="parTrans" cxnId="{3B02C188-83E5-4B59-B9FF-F58E5F2CC220}">
      <dgm:prSet/>
      <dgm:spPr/>
      <dgm:t>
        <a:bodyPr/>
        <a:lstStyle/>
        <a:p>
          <a:endParaRPr lang="en-US"/>
        </a:p>
      </dgm:t>
    </dgm:pt>
    <dgm:pt modelId="{01D12B56-D57D-46E2-B650-F623C009CA40}" type="sibTrans" cxnId="{3B02C188-83E5-4B59-B9FF-F58E5F2CC220}">
      <dgm:prSet/>
      <dgm:spPr/>
      <dgm:t>
        <a:bodyPr/>
        <a:lstStyle/>
        <a:p>
          <a:endParaRPr lang="en-US"/>
        </a:p>
      </dgm:t>
    </dgm:pt>
    <dgm:pt modelId="{3CC8A9CC-F1FE-4F69-B533-780619A28AA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zoals huur en servicekosten.</a:t>
          </a:r>
          <a:endParaRPr lang="en-US"/>
        </a:p>
      </dgm:t>
    </dgm:pt>
    <dgm:pt modelId="{C0BF518C-1811-4C78-8F31-F9B7B1744EAB}" type="parTrans" cxnId="{D2BF6D29-6B2F-46CB-9372-BA111D169A7B}">
      <dgm:prSet/>
      <dgm:spPr/>
      <dgm:t>
        <a:bodyPr/>
        <a:lstStyle/>
        <a:p>
          <a:endParaRPr lang="en-US"/>
        </a:p>
      </dgm:t>
    </dgm:pt>
    <dgm:pt modelId="{E43045A3-8FD7-4033-81A3-417F59A1F56A}" type="sibTrans" cxnId="{D2BF6D29-6B2F-46CB-9372-BA111D169A7B}">
      <dgm:prSet/>
      <dgm:spPr/>
      <dgm:t>
        <a:bodyPr/>
        <a:lstStyle/>
        <a:p>
          <a:endParaRPr lang="en-US"/>
        </a:p>
      </dgm:t>
    </dgm:pt>
    <dgm:pt modelId="{3EFF2C42-6A01-4F82-A7FF-AD0271A49A0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Bij VB&amp;T voor technische en sociale zaken.</a:t>
          </a:r>
          <a:endParaRPr lang="en-US"/>
        </a:p>
      </dgm:t>
    </dgm:pt>
    <dgm:pt modelId="{3794C39A-BA21-4620-8198-FA031F1B0DE3}" type="parTrans" cxnId="{232964B8-794E-4485-BD56-DA247759393D}">
      <dgm:prSet/>
      <dgm:spPr/>
      <dgm:t>
        <a:bodyPr/>
        <a:lstStyle/>
        <a:p>
          <a:endParaRPr lang="en-US"/>
        </a:p>
      </dgm:t>
    </dgm:pt>
    <dgm:pt modelId="{9EF0B8E1-1FB6-44CE-8CA7-0B4D903246A3}" type="sibTrans" cxnId="{232964B8-794E-4485-BD56-DA247759393D}">
      <dgm:prSet/>
      <dgm:spPr/>
      <dgm:t>
        <a:bodyPr/>
        <a:lstStyle/>
        <a:p>
          <a:endParaRPr lang="en-US"/>
        </a:p>
      </dgm:t>
    </dgm:pt>
    <dgm:pt modelId="{4EEE8C24-3682-8745-84F8-18BE7A2A3CBF}" type="pres">
      <dgm:prSet presAssocID="{9E5805BD-9045-404F-ADF2-555C2A3B715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FFD7B272-10A5-2041-9191-A5B31BEF665C}" type="pres">
      <dgm:prSet presAssocID="{3C2CD9E4-7664-4E29-8BB4-B17532526630}" presName="hierRoot1" presStyleCnt="0"/>
      <dgm:spPr/>
    </dgm:pt>
    <dgm:pt modelId="{B17911EC-81D2-154F-8CE2-0652D8EE2204}" type="pres">
      <dgm:prSet presAssocID="{3C2CD9E4-7664-4E29-8BB4-B17532526630}" presName="composite" presStyleCnt="0"/>
      <dgm:spPr/>
    </dgm:pt>
    <dgm:pt modelId="{987F7EC6-AA67-E14D-A2C0-EFB63E728990}" type="pres">
      <dgm:prSet presAssocID="{3C2CD9E4-7664-4E29-8BB4-B17532526630}" presName="background" presStyleLbl="node0" presStyleIdx="0" presStyleCnt="3"/>
      <dgm:spPr/>
    </dgm:pt>
    <dgm:pt modelId="{C5F2A3F0-1C01-F849-AEF2-3B8B7229509E}" type="pres">
      <dgm:prSet presAssocID="{3C2CD9E4-7664-4E29-8BB4-B17532526630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158DE64-195E-684D-BE69-6029AF38ADB6}" type="pres">
      <dgm:prSet presAssocID="{3C2CD9E4-7664-4E29-8BB4-B17532526630}" presName="hierChild2" presStyleCnt="0"/>
      <dgm:spPr/>
    </dgm:pt>
    <dgm:pt modelId="{C2389E0A-1309-CC45-9714-9A8D2C7ADCC6}" type="pres">
      <dgm:prSet presAssocID="{3CC8A9CC-F1FE-4F69-B533-780619A28AA2}" presName="hierRoot1" presStyleCnt="0"/>
      <dgm:spPr/>
    </dgm:pt>
    <dgm:pt modelId="{B051117F-0BE2-164A-AAD1-5FD1F02FD176}" type="pres">
      <dgm:prSet presAssocID="{3CC8A9CC-F1FE-4F69-B533-780619A28AA2}" presName="composite" presStyleCnt="0"/>
      <dgm:spPr/>
    </dgm:pt>
    <dgm:pt modelId="{B8631732-2565-CA48-9754-6B07CECB26CB}" type="pres">
      <dgm:prSet presAssocID="{3CC8A9CC-F1FE-4F69-B533-780619A28AA2}" presName="background" presStyleLbl="node0" presStyleIdx="1" presStyleCnt="3"/>
      <dgm:spPr/>
    </dgm:pt>
    <dgm:pt modelId="{01EFCE47-48B9-0345-8C4C-578BF7CCEC07}" type="pres">
      <dgm:prSet presAssocID="{3CC8A9CC-F1FE-4F69-B533-780619A28AA2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15332332-2164-F04C-BD4E-F840F78A6CCA}" type="pres">
      <dgm:prSet presAssocID="{3CC8A9CC-F1FE-4F69-B533-780619A28AA2}" presName="hierChild2" presStyleCnt="0"/>
      <dgm:spPr/>
    </dgm:pt>
    <dgm:pt modelId="{D0E970E9-19DC-204E-95BD-A70F27E61953}" type="pres">
      <dgm:prSet presAssocID="{3EFF2C42-6A01-4F82-A7FF-AD0271A49A0E}" presName="hierRoot1" presStyleCnt="0"/>
      <dgm:spPr/>
    </dgm:pt>
    <dgm:pt modelId="{5C772F4E-E363-874D-A99A-18EFE0F0FD0D}" type="pres">
      <dgm:prSet presAssocID="{3EFF2C42-6A01-4F82-A7FF-AD0271A49A0E}" presName="composite" presStyleCnt="0"/>
      <dgm:spPr/>
    </dgm:pt>
    <dgm:pt modelId="{7CC389DD-99D5-AC46-A41C-13B4BCA1073C}" type="pres">
      <dgm:prSet presAssocID="{3EFF2C42-6A01-4F82-A7FF-AD0271A49A0E}" presName="background" presStyleLbl="node0" presStyleIdx="2" presStyleCnt="3"/>
      <dgm:spPr/>
    </dgm:pt>
    <dgm:pt modelId="{67599246-1C90-4D4C-A0F8-3E2998C9C96E}" type="pres">
      <dgm:prSet presAssocID="{3EFF2C42-6A01-4F82-A7FF-AD0271A49A0E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7F132925-B138-444D-983E-C927639B23A6}" type="pres">
      <dgm:prSet presAssocID="{3EFF2C42-6A01-4F82-A7FF-AD0271A49A0E}" presName="hierChild2" presStyleCnt="0"/>
      <dgm:spPr/>
    </dgm:pt>
  </dgm:ptLst>
  <dgm:cxnLst>
    <dgm:cxn modelId="{327E3998-240B-A14A-88C9-F2F39D076CB7}" type="presOf" srcId="{9E5805BD-9045-404F-ADF2-555C2A3B715E}" destId="{4EEE8C24-3682-8745-84F8-18BE7A2A3CBF}" srcOrd="0" destOrd="0" presId="urn:microsoft.com/office/officeart/2005/8/layout/hierarchy1"/>
    <dgm:cxn modelId="{3B02C188-83E5-4B59-B9FF-F58E5F2CC220}" srcId="{9E5805BD-9045-404F-ADF2-555C2A3B715E}" destId="{3C2CD9E4-7664-4E29-8BB4-B17532526630}" srcOrd="0" destOrd="0" parTransId="{1CFD271B-4340-48CB-9B06-72E0F71BA494}" sibTransId="{01D12B56-D57D-46E2-B650-F623C009CA40}"/>
    <dgm:cxn modelId="{B928A9BF-7EFC-654E-BC08-AB92074E7B3A}" type="presOf" srcId="{3EFF2C42-6A01-4F82-A7FF-AD0271A49A0E}" destId="{67599246-1C90-4D4C-A0F8-3E2998C9C96E}" srcOrd="0" destOrd="0" presId="urn:microsoft.com/office/officeart/2005/8/layout/hierarchy1"/>
    <dgm:cxn modelId="{D2BF6D29-6B2F-46CB-9372-BA111D169A7B}" srcId="{9E5805BD-9045-404F-ADF2-555C2A3B715E}" destId="{3CC8A9CC-F1FE-4F69-B533-780619A28AA2}" srcOrd="1" destOrd="0" parTransId="{C0BF518C-1811-4C78-8F31-F9B7B1744EAB}" sibTransId="{E43045A3-8FD7-4033-81A3-417F59A1F56A}"/>
    <dgm:cxn modelId="{232964B8-794E-4485-BD56-DA247759393D}" srcId="{9E5805BD-9045-404F-ADF2-555C2A3B715E}" destId="{3EFF2C42-6A01-4F82-A7FF-AD0271A49A0E}" srcOrd="2" destOrd="0" parTransId="{3794C39A-BA21-4620-8198-FA031F1B0DE3}" sibTransId="{9EF0B8E1-1FB6-44CE-8CA7-0B4D903246A3}"/>
    <dgm:cxn modelId="{8FCA6E22-3DA9-8E49-99D8-A1ECD729F005}" type="presOf" srcId="{3CC8A9CC-F1FE-4F69-B533-780619A28AA2}" destId="{01EFCE47-48B9-0345-8C4C-578BF7CCEC07}" srcOrd="0" destOrd="0" presId="urn:microsoft.com/office/officeart/2005/8/layout/hierarchy1"/>
    <dgm:cxn modelId="{AFEECB55-C0B2-F842-9302-53593E2D4A16}" type="presOf" srcId="{3C2CD9E4-7664-4E29-8BB4-B17532526630}" destId="{C5F2A3F0-1C01-F849-AEF2-3B8B7229509E}" srcOrd="0" destOrd="0" presId="urn:microsoft.com/office/officeart/2005/8/layout/hierarchy1"/>
    <dgm:cxn modelId="{A2BF383E-EE56-FF49-AD18-043090E6DE21}" type="presParOf" srcId="{4EEE8C24-3682-8745-84F8-18BE7A2A3CBF}" destId="{FFD7B272-10A5-2041-9191-A5B31BEF665C}" srcOrd="0" destOrd="0" presId="urn:microsoft.com/office/officeart/2005/8/layout/hierarchy1"/>
    <dgm:cxn modelId="{4B194249-F783-344F-A80F-BE9A7E8D7E86}" type="presParOf" srcId="{FFD7B272-10A5-2041-9191-A5B31BEF665C}" destId="{B17911EC-81D2-154F-8CE2-0652D8EE2204}" srcOrd="0" destOrd="0" presId="urn:microsoft.com/office/officeart/2005/8/layout/hierarchy1"/>
    <dgm:cxn modelId="{93CA580C-6894-2143-953F-7B35CC2B32B7}" type="presParOf" srcId="{B17911EC-81D2-154F-8CE2-0652D8EE2204}" destId="{987F7EC6-AA67-E14D-A2C0-EFB63E728990}" srcOrd="0" destOrd="0" presId="urn:microsoft.com/office/officeart/2005/8/layout/hierarchy1"/>
    <dgm:cxn modelId="{0D9066AE-7F79-3B42-8132-5FF3E0345C4C}" type="presParOf" srcId="{B17911EC-81D2-154F-8CE2-0652D8EE2204}" destId="{C5F2A3F0-1C01-F849-AEF2-3B8B7229509E}" srcOrd="1" destOrd="0" presId="urn:microsoft.com/office/officeart/2005/8/layout/hierarchy1"/>
    <dgm:cxn modelId="{5B677BDD-AC21-C24A-A93D-DCAB962F28DD}" type="presParOf" srcId="{FFD7B272-10A5-2041-9191-A5B31BEF665C}" destId="{B158DE64-195E-684D-BE69-6029AF38ADB6}" srcOrd="1" destOrd="0" presId="urn:microsoft.com/office/officeart/2005/8/layout/hierarchy1"/>
    <dgm:cxn modelId="{61463380-C5EB-6449-AD04-257785E392CA}" type="presParOf" srcId="{4EEE8C24-3682-8745-84F8-18BE7A2A3CBF}" destId="{C2389E0A-1309-CC45-9714-9A8D2C7ADCC6}" srcOrd="1" destOrd="0" presId="urn:microsoft.com/office/officeart/2005/8/layout/hierarchy1"/>
    <dgm:cxn modelId="{547A1FC4-E824-D24D-8E94-5B50C3DAC1B2}" type="presParOf" srcId="{C2389E0A-1309-CC45-9714-9A8D2C7ADCC6}" destId="{B051117F-0BE2-164A-AAD1-5FD1F02FD176}" srcOrd="0" destOrd="0" presId="urn:microsoft.com/office/officeart/2005/8/layout/hierarchy1"/>
    <dgm:cxn modelId="{0ABE2A44-938C-3745-9ACE-32FEC61D5D31}" type="presParOf" srcId="{B051117F-0BE2-164A-AAD1-5FD1F02FD176}" destId="{B8631732-2565-CA48-9754-6B07CECB26CB}" srcOrd="0" destOrd="0" presId="urn:microsoft.com/office/officeart/2005/8/layout/hierarchy1"/>
    <dgm:cxn modelId="{B503AA93-A079-834C-B7DB-B397C0E24735}" type="presParOf" srcId="{B051117F-0BE2-164A-AAD1-5FD1F02FD176}" destId="{01EFCE47-48B9-0345-8C4C-578BF7CCEC07}" srcOrd="1" destOrd="0" presId="urn:microsoft.com/office/officeart/2005/8/layout/hierarchy1"/>
    <dgm:cxn modelId="{D87C96F6-6F31-3F4C-9988-2A49D2D0BE2D}" type="presParOf" srcId="{C2389E0A-1309-CC45-9714-9A8D2C7ADCC6}" destId="{15332332-2164-F04C-BD4E-F840F78A6CCA}" srcOrd="1" destOrd="0" presId="urn:microsoft.com/office/officeart/2005/8/layout/hierarchy1"/>
    <dgm:cxn modelId="{FE48E184-189E-984C-B24F-80388B65BDB7}" type="presParOf" srcId="{4EEE8C24-3682-8745-84F8-18BE7A2A3CBF}" destId="{D0E970E9-19DC-204E-95BD-A70F27E61953}" srcOrd="2" destOrd="0" presId="urn:microsoft.com/office/officeart/2005/8/layout/hierarchy1"/>
    <dgm:cxn modelId="{9B2211FD-AB7E-1643-BFC2-5353712C8416}" type="presParOf" srcId="{D0E970E9-19DC-204E-95BD-A70F27E61953}" destId="{5C772F4E-E363-874D-A99A-18EFE0F0FD0D}" srcOrd="0" destOrd="0" presId="urn:microsoft.com/office/officeart/2005/8/layout/hierarchy1"/>
    <dgm:cxn modelId="{4DC5C036-7AA1-0646-AFFA-EEC4ECF1CEDF}" type="presParOf" srcId="{5C772F4E-E363-874D-A99A-18EFE0F0FD0D}" destId="{7CC389DD-99D5-AC46-A41C-13B4BCA1073C}" srcOrd="0" destOrd="0" presId="urn:microsoft.com/office/officeart/2005/8/layout/hierarchy1"/>
    <dgm:cxn modelId="{1210ECBA-6D88-7143-B9B0-BD1B41A8C8F4}" type="presParOf" srcId="{5C772F4E-E363-874D-A99A-18EFE0F0FD0D}" destId="{67599246-1C90-4D4C-A0F8-3E2998C9C96E}" srcOrd="1" destOrd="0" presId="urn:microsoft.com/office/officeart/2005/8/layout/hierarchy1"/>
    <dgm:cxn modelId="{616CD99B-1E24-8741-BF50-378858A471C2}" type="presParOf" srcId="{D0E970E9-19DC-204E-95BD-A70F27E61953}" destId="{7F132925-B138-444D-983E-C927639B23A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5CBC1D-DA56-4D3B-A081-7A41007788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6E15F3-3D67-41FF-A62F-0309E675DC9E}">
      <dgm:prSet/>
      <dgm:spPr/>
      <dgm:t>
        <a:bodyPr/>
        <a:lstStyle/>
        <a:p>
          <a:r>
            <a:rPr lang="nl-NL" b="1" dirty="0"/>
            <a:t>Peter de Ruiter</a:t>
          </a:r>
          <a:r>
            <a:rPr lang="nl-NL" dirty="0"/>
            <a:t>		technisch manager</a:t>
          </a:r>
          <a:endParaRPr lang="en-US" dirty="0"/>
        </a:p>
      </dgm:t>
    </dgm:pt>
    <dgm:pt modelId="{142007CC-9EE1-411D-8252-6A71664EF2E5}" type="parTrans" cxnId="{40E541A3-432E-4564-879E-B250DDFC81AB}">
      <dgm:prSet/>
      <dgm:spPr/>
      <dgm:t>
        <a:bodyPr/>
        <a:lstStyle/>
        <a:p>
          <a:endParaRPr lang="en-US"/>
        </a:p>
      </dgm:t>
    </dgm:pt>
    <dgm:pt modelId="{473AA6E4-0FFA-4D58-AEB3-77ACAD4975AF}" type="sibTrans" cxnId="{40E541A3-432E-4564-879E-B250DDFC81AB}">
      <dgm:prSet/>
      <dgm:spPr/>
      <dgm:t>
        <a:bodyPr/>
        <a:lstStyle/>
        <a:p>
          <a:endParaRPr lang="en-US"/>
        </a:p>
      </dgm:t>
    </dgm:pt>
    <dgm:pt modelId="{A8253BB6-7354-4A1E-8D24-D0F590AAED03}">
      <dgm:prSet/>
      <dgm:spPr/>
      <dgm:t>
        <a:bodyPr/>
        <a:lstStyle/>
        <a:p>
          <a:r>
            <a:rPr lang="nl-NL" b="1" dirty="0" err="1"/>
            <a:t>Bouchra</a:t>
          </a:r>
          <a:r>
            <a:rPr lang="nl-NL" b="1" dirty="0"/>
            <a:t> </a:t>
          </a:r>
          <a:r>
            <a:rPr lang="nl-NL" b="1" dirty="0" err="1"/>
            <a:t>Chairi</a:t>
          </a:r>
          <a:r>
            <a:rPr lang="nl-NL" b="1" dirty="0"/>
            <a:t>	</a:t>
          </a:r>
          <a:r>
            <a:rPr lang="nl-NL" dirty="0"/>
            <a:t>	service manager</a:t>
          </a:r>
          <a:endParaRPr lang="en-US" dirty="0"/>
        </a:p>
      </dgm:t>
    </dgm:pt>
    <dgm:pt modelId="{04A467DD-2CD3-47E2-9771-29E191508C67}" type="parTrans" cxnId="{34A4E547-5F4A-45C2-9E50-EC3E813F5550}">
      <dgm:prSet/>
      <dgm:spPr/>
      <dgm:t>
        <a:bodyPr/>
        <a:lstStyle/>
        <a:p>
          <a:endParaRPr lang="en-US"/>
        </a:p>
      </dgm:t>
    </dgm:pt>
    <dgm:pt modelId="{FB5B7250-F63C-490E-9716-3F3B82FD8DDB}" type="sibTrans" cxnId="{34A4E547-5F4A-45C2-9E50-EC3E813F5550}">
      <dgm:prSet/>
      <dgm:spPr/>
      <dgm:t>
        <a:bodyPr/>
        <a:lstStyle/>
        <a:p>
          <a:endParaRPr lang="en-US"/>
        </a:p>
      </dgm:t>
    </dgm:pt>
    <dgm:pt modelId="{E2F32BFE-C430-4146-A7D1-B7384018EDAC}" type="pres">
      <dgm:prSet presAssocID="{5E5CBC1D-DA56-4D3B-A081-7A41007788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C3520695-8A59-CC4C-83A8-4D937C82EFE8}" type="pres">
      <dgm:prSet presAssocID="{816E15F3-3D67-41FF-A62F-0309E675DC9E}" presName="hierRoot1" presStyleCnt="0"/>
      <dgm:spPr/>
    </dgm:pt>
    <dgm:pt modelId="{D0673BFF-8CE8-DD41-8B90-296CAEE0A977}" type="pres">
      <dgm:prSet presAssocID="{816E15F3-3D67-41FF-A62F-0309E675DC9E}" presName="composite" presStyleCnt="0"/>
      <dgm:spPr/>
    </dgm:pt>
    <dgm:pt modelId="{AB212088-1CB7-0044-BAA8-3517085544A2}" type="pres">
      <dgm:prSet presAssocID="{816E15F3-3D67-41FF-A62F-0309E675DC9E}" presName="background" presStyleLbl="node0" presStyleIdx="0" presStyleCnt="2"/>
      <dgm:spPr/>
    </dgm:pt>
    <dgm:pt modelId="{315145F8-42C8-634F-8C2B-21604DBD22C2}" type="pres">
      <dgm:prSet presAssocID="{816E15F3-3D67-41FF-A62F-0309E675DC9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82E77DDE-EF2F-DB4D-9EB9-3BD67EBE9024}" type="pres">
      <dgm:prSet presAssocID="{816E15F3-3D67-41FF-A62F-0309E675DC9E}" presName="hierChild2" presStyleCnt="0"/>
      <dgm:spPr/>
    </dgm:pt>
    <dgm:pt modelId="{B2E1A366-3DC5-534F-8BFA-7185EABC6A9F}" type="pres">
      <dgm:prSet presAssocID="{A8253BB6-7354-4A1E-8D24-D0F590AAED03}" presName="hierRoot1" presStyleCnt="0"/>
      <dgm:spPr/>
    </dgm:pt>
    <dgm:pt modelId="{5E463294-98DD-B74C-A748-9BFC9671A5D2}" type="pres">
      <dgm:prSet presAssocID="{A8253BB6-7354-4A1E-8D24-D0F590AAED03}" presName="composite" presStyleCnt="0"/>
      <dgm:spPr/>
    </dgm:pt>
    <dgm:pt modelId="{A543607C-A4C5-8945-9BFE-6F7B2F9B517F}" type="pres">
      <dgm:prSet presAssocID="{A8253BB6-7354-4A1E-8D24-D0F590AAED03}" presName="background" presStyleLbl="node0" presStyleIdx="1" presStyleCnt="2"/>
      <dgm:spPr/>
    </dgm:pt>
    <dgm:pt modelId="{964F9BC0-E7E9-3C46-86D9-98BCC8C16292}" type="pres">
      <dgm:prSet presAssocID="{A8253BB6-7354-4A1E-8D24-D0F590AAED03}" presName="text" presStyleLbl="fgAcc0" presStyleIdx="1" presStyleCnt="2" custLinFactNeighborX="-1127" custLinFactNeighborY="-360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02B787B8-A4A0-9446-AE11-C5BE0918D514}" type="pres">
      <dgm:prSet presAssocID="{A8253BB6-7354-4A1E-8D24-D0F590AAED03}" presName="hierChild2" presStyleCnt="0"/>
      <dgm:spPr/>
    </dgm:pt>
  </dgm:ptLst>
  <dgm:cxnLst>
    <dgm:cxn modelId="{34A4E547-5F4A-45C2-9E50-EC3E813F5550}" srcId="{5E5CBC1D-DA56-4D3B-A081-7A4100778818}" destId="{A8253BB6-7354-4A1E-8D24-D0F590AAED03}" srcOrd="1" destOrd="0" parTransId="{04A467DD-2CD3-47E2-9771-29E191508C67}" sibTransId="{FB5B7250-F63C-490E-9716-3F3B82FD8DDB}"/>
    <dgm:cxn modelId="{4EC8134E-D440-3D4F-9F93-B4B47A94D9B8}" type="presOf" srcId="{816E15F3-3D67-41FF-A62F-0309E675DC9E}" destId="{315145F8-42C8-634F-8C2B-21604DBD22C2}" srcOrd="0" destOrd="0" presId="urn:microsoft.com/office/officeart/2005/8/layout/hierarchy1"/>
    <dgm:cxn modelId="{D2B76A9D-A42D-124A-B462-40F037DC8AE2}" type="presOf" srcId="{A8253BB6-7354-4A1E-8D24-D0F590AAED03}" destId="{964F9BC0-E7E9-3C46-86D9-98BCC8C16292}" srcOrd="0" destOrd="0" presId="urn:microsoft.com/office/officeart/2005/8/layout/hierarchy1"/>
    <dgm:cxn modelId="{8C2F6523-0DDB-BB4A-B838-35F419122FCC}" type="presOf" srcId="{5E5CBC1D-DA56-4D3B-A081-7A4100778818}" destId="{E2F32BFE-C430-4146-A7D1-B7384018EDAC}" srcOrd="0" destOrd="0" presId="urn:microsoft.com/office/officeart/2005/8/layout/hierarchy1"/>
    <dgm:cxn modelId="{40E541A3-432E-4564-879E-B250DDFC81AB}" srcId="{5E5CBC1D-DA56-4D3B-A081-7A4100778818}" destId="{816E15F3-3D67-41FF-A62F-0309E675DC9E}" srcOrd="0" destOrd="0" parTransId="{142007CC-9EE1-411D-8252-6A71664EF2E5}" sibTransId="{473AA6E4-0FFA-4D58-AEB3-77ACAD4975AF}"/>
    <dgm:cxn modelId="{75963ECB-99ED-864B-BD41-86666C230BA5}" type="presParOf" srcId="{E2F32BFE-C430-4146-A7D1-B7384018EDAC}" destId="{C3520695-8A59-CC4C-83A8-4D937C82EFE8}" srcOrd="0" destOrd="0" presId="urn:microsoft.com/office/officeart/2005/8/layout/hierarchy1"/>
    <dgm:cxn modelId="{40E74132-75D8-4A4E-8D0B-07FAA6BEC035}" type="presParOf" srcId="{C3520695-8A59-CC4C-83A8-4D937C82EFE8}" destId="{D0673BFF-8CE8-DD41-8B90-296CAEE0A977}" srcOrd="0" destOrd="0" presId="urn:microsoft.com/office/officeart/2005/8/layout/hierarchy1"/>
    <dgm:cxn modelId="{6C14B0D7-00A6-694A-B6A9-AEE494C4863D}" type="presParOf" srcId="{D0673BFF-8CE8-DD41-8B90-296CAEE0A977}" destId="{AB212088-1CB7-0044-BAA8-3517085544A2}" srcOrd="0" destOrd="0" presId="urn:microsoft.com/office/officeart/2005/8/layout/hierarchy1"/>
    <dgm:cxn modelId="{FE4C1DF1-B6FB-F945-A817-8580E4587AC1}" type="presParOf" srcId="{D0673BFF-8CE8-DD41-8B90-296CAEE0A977}" destId="{315145F8-42C8-634F-8C2B-21604DBD22C2}" srcOrd="1" destOrd="0" presId="urn:microsoft.com/office/officeart/2005/8/layout/hierarchy1"/>
    <dgm:cxn modelId="{EC721329-C9AB-FF4D-9704-86628510ED90}" type="presParOf" srcId="{C3520695-8A59-CC4C-83A8-4D937C82EFE8}" destId="{82E77DDE-EF2F-DB4D-9EB9-3BD67EBE9024}" srcOrd="1" destOrd="0" presId="urn:microsoft.com/office/officeart/2005/8/layout/hierarchy1"/>
    <dgm:cxn modelId="{07BCB276-B551-F54C-BF3D-69A7B496242D}" type="presParOf" srcId="{E2F32BFE-C430-4146-A7D1-B7384018EDAC}" destId="{B2E1A366-3DC5-534F-8BFA-7185EABC6A9F}" srcOrd="1" destOrd="0" presId="urn:microsoft.com/office/officeart/2005/8/layout/hierarchy1"/>
    <dgm:cxn modelId="{C95D8C93-35B6-2248-AF40-416D7CF60D73}" type="presParOf" srcId="{B2E1A366-3DC5-534F-8BFA-7185EABC6A9F}" destId="{5E463294-98DD-B74C-A748-9BFC9671A5D2}" srcOrd="0" destOrd="0" presId="urn:microsoft.com/office/officeart/2005/8/layout/hierarchy1"/>
    <dgm:cxn modelId="{65801B6E-6679-ED49-B1D0-071544582C4C}" type="presParOf" srcId="{5E463294-98DD-B74C-A748-9BFC9671A5D2}" destId="{A543607C-A4C5-8945-9BFE-6F7B2F9B517F}" srcOrd="0" destOrd="0" presId="urn:microsoft.com/office/officeart/2005/8/layout/hierarchy1"/>
    <dgm:cxn modelId="{9BE49A1D-5DE2-0149-9F86-27870B6E9D88}" type="presParOf" srcId="{5E463294-98DD-B74C-A748-9BFC9671A5D2}" destId="{964F9BC0-E7E9-3C46-86D9-98BCC8C16292}" srcOrd="1" destOrd="0" presId="urn:microsoft.com/office/officeart/2005/8/layout/hierarchy1"/>
    <dgm:cxn modelId="{E0D6ED92-A2AE-1E47-B216-36A3DAB4BD3C}" type="presParOf" srcId="{B2E1A366-3DC5-534F-8BFA-7185EABC6A9F}" destId="{02B787B8-A4A0-9446-AE11-C5BE0918D5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CD3B7-767D-48AD-B732-673168E9810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5A2D6A-69D9-47B9-8B5C-1381C5752357}">
      <dgm:prSet/>
      <dgm:spPr/>
      <dgm:t>
        <a:bodyPr/>
        <a:lstStyle/>
        <a:p>
          <a:r>
            <a:rPr lang="nl-NL" dirty="0"/>
            <a:t>VB&amp;T/</a:t>
          </a:r>
          <a:r>
            <a:rPr lang="nl-NL"/>
            <a:t>Bouwinvest</a:t>
          </a:r>
          <a:endParaRPr lang="en-US"/>
        </a:p>
      </dgm:t>
    </dgm:pt>
    <dgm:pt modelId="{F88E3679-57BB-4567-9974-8CA5670F8F92}" type="parTrans" cxnId="{E209D028-3D59-4DA7-A21C-80B77D1FBA0B}">
      <dgm:prSet/>
      <dgm:spPr/>
      <dgm:t>
        <a:bodyPr/>
        <a:lstStyle/>
        <a:p>
          <a:endParaRPr lang="en-US"/>
        </a:p>
      </dgm:t>
    </dgm:pt>
    <dgm:pt modelId="{8B483ED4-291B-4AE2-89B2-6D5A44A0F67A}" type="sibTrans" cxnId="{E209D028-3D59-4DA7-A21C-80B77D1FBA0B}">
      <dgm:prSet/>
      <dgm:spPr/>
      <dgm:t>
        <a:bodyPr/>
        <a:lstStyle/>
        <a:p>
          <a:endParaRPr lang="en-US"/>
        </a:p>
      </dgm:t>
    </dgm:pt>
    <dgm:pt modelId="{2AE21BF1-6AF4-42D6-863F-5CFB8D8386A8}">
      <dgm:prSet/>
      <dgm:spPr>
        <a:solidFill>
          <a:schemeClr val="accent1"/>
        </a:solidFill>
      </dgm:spPr>
      <dgm:t>
        <a:bodyPr/>
        <a:lstStyle/>
        <a:p>
          <a:r>
            <a:rPr lang="nl-NL" dirty="0"/>
            <a:t>De bewoners</a:t>
          </a:r>
          <a:endParaRPr lang="en-US" dirty="0"/>
        </a:p>
      </dgm:t>
    </dgm:pt>
    <dgm:pt modelId="{7AD75B20-61AB-45F2-8883-46007C2F4415}" type="parTrans" cxnId="{0E9BDB1A-C023-499E-8A8E-5764160E1B1C}">
      <dgm:prSet/>
      <dgm:spPr/>
      <dgm:t>
        <a:bodyPr/>
        <a:lstStyle/>
        <a:p>
          <a:endParaRPr lang="en-US"/>
        </a:p>
      </dgm:t>
    </dgm:pt>
    <dgm:pt modelId="{983BC6CB-CCAF-4323-ABD1-F80EF2AC4D29}" type="sibTrans" cxnId="{0E9BDB1A-C023-499E-8A8E-5764160E1B1C}">
      <dgm:prSet/>
      <dgm:spPr/>
      <dgm:t>
        <a:bodyPr/>
        <a:lstStyle/>
        <a:p>
          <a:endParaRPr lang="en-US"/>
        </a:p>
      </dgm:t>
    </dgm:pt>
    <dgm:pt modelId="{9E4E6D28-6F2C-2746-B504-93ECCD6F12C6}" type="pres">
      <dgm:prSet presAssocID="{A1ACD3B7-767D-48AD-B732-673168E981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29E76AAC-0CD2-084A-B1FA-188E259FE712}" type="pres">
      <dgm:prSet presAssocID="{715A2D6A-69D9-47B9-8B5C-1381C575235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DB0ADAB-91BD-C54F-A590-5E5E65E3DAA7}" type="pres">
      <dgm:prSet presAssocID="{8B483ED4-291B-4AE2-89B2-6D5A44A0F67A}" presName="spacer" presStyleCnt="0"/>
      <dgm:spPr/>
    </dgm:pt>
    <dgm:pt modelId="{F6A28A28-4157-2C4B-97BB-DC093F8F6955}" type="pres">
      <dgm:prSet presAssocID="{2AE21BF1-6AF4-42D6-863F-5CFB8D8386A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0E9BDB1A-C023-499E-8A8E-5764160E1B1C}" srcId="{A1ACD3B7-767D-48AD-B732-673168E9810C}" destId="{2AE21BF1-6AF4-42D6-863F-5CFB8D8386A8}" srcOrd="1" destOrd="0" parTransId="{7AD75B20-61AB-45F2-8883-46007C2F4415}" sibTransId="{983BC6CB-CCAF-4323-ABD1-F80EF2AC4D29}"/>
    <dgm:cxn modelId="{E209D028-3D59-4DA7-A21C-80B77D1FBA0B}" srcId="{A1ACD3B7-767D-48AD-B732-673168E9810C}" destId="{715A2D6A-69D9-47B9-8B5C-1381C5752357}" srcOrd="0" destOrd="0" parTransId="{F88E3679-57BB-4567-9974-8CA5670F8F92}" sibTransId="{8B483ED4-291B-4AE2-89B2-6D5A44A0F67A}"/>
    <dgm:cxn modelId="{26AFFF49-DF70-B347-98F5-540A69A0A1FB}" type="presOf" srcId="{A1ACD3B7-767D-48AD-B732-673168E9810C}" destId="{9E4E6D28-6F2C-2746-B504-93ECCD6F12C6}" srcOrd="0" destOrd="0" presId="urn:microsoft.com/office/officeart/2005/8/layout/vList2"/>
    <dgm:cxn modelId="{4B6ECF8F-6095-AD46-9780-9FE194DECCD7}" type="presOf" srcId="{715A2D6A-69D9-47B9-8B5C-1381C5752357}" destId="{29E76AAC-0CD2-084A-B1FA-188E259FE712}" srcOrd="0" destOrd="0" presId="urn:microsoft.com/office/officeart/2005/8/layout/vList2"/>
    <dgm:cxn modelId="{C2BC96BB-08CF-7E4C-AD49-2963162E778A}" type="presOf" srcId="{2AE21BF1-6AF4-42D6-863F-5CFB8D8386A8}" destId="{F6A28A28-4157-2C4B-97BB-DC093F8F6955}" srcOrd="0" destOrd="0" presId="urn:microsoft.com/office/officeart/2005/8/layout/vList2"/>
    <dgm:cxn modelId="{C2622024-FC11-BC46-AE76-61D6216AB11B}" type="presParOf" srcId="{9E4E6D28-6F2C-2746-B504-93ECCD6F12C6}" destId="{29E76AAC-0CD2-084A-B1FA-188E259FE712}" srcOrd="0" destOrd="0" presId="urn:microsoft.com/office/officeart/2005/8/layout/vList2"/>
    <dgm:cxn modelId="{D850D0CA-62D9-E944-8DD9-A97BD1FCE1BB}" type="presParOf" srcId="{9E4E6D28-6F2C-2746-B504-93ECCD6F12C6}" destId="{4DB0ADAB-91BD-C54F-A590-5E5E65E3DAA7}" srcOrd="1" destOrd="0" presId="urn:microsoft.com/office/officeart/2005/8/layout/vList2"/>
    <dgm:cxn modelId="{C9BCE5E6-9750-D540-A2A1-5CF657B7B0E5}" type="presParOf" srcId="{9E4E6D28-6F2C-2746-B504-93ECCD6F12C6}" destId="{F6A28A28-4157-2C4B-97BB-DC093F8F695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F7EC6-AA67-E14D-A2C0-EFB63E728990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2A3F0-1C01-F849-AEF2-3B8B7229509E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nl-NL" sz="2500" kern="1200"/>
            <a:t>Bij Bouwinvest moet men zijn voor de financiën</a:t>
          </a:r>
          <a:endParaRPr lang="en-US" sz="2500" kern="1200"/>
        </a:p>
      </dsp:txBody>
      <dsp:txXfrm>
        <a:off x="383617" y="1447754"/>
        <a:ext cx="2847502" cy="1768010"/>
      </dsp:txXfrm>
    </dsp:sp>
    <dsp:sp modelId="{B8631732-2565-CA48-9754-6B07CECB26CB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FCE47-48B9-0345-8C4C-578BF7CCEC07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nl-NL" sz="2500" kern="1200"/>
            <a:t>zoals huur en servicekosten.</a:t>
          </a:r>
          <a:endParaRPr lang="en-US" sz="2500" kern="1200"/>
        </a:p>
      </dsp:txBody>
      <dsp:txXfrm>
        <a:off x="3998355" y="1447754"/>
        <a:ext cx="2847502" cy="1768010"/>
      </dsp:txXfrm>
    </dsp:sp>
    <dsp:sp modelId="{7CC389DD-99D5-AC46-A41C-13B4BCA1073C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99246-1C90-4D4C-A0F8-3E2998C9C96E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nl-NL" sz="2500" kern="1200"/>
            <a:t>Bij VB&amp;T voor technische en sociale zaken.</a:t>
          </a:r>
          <a:endParaRPr lang="en-US" sz="2500" kern="1200"/>
        </a:p>
      </dsp:txBody>
      <dsp:txXfrm>
        <a:off x="7613092" y="1447754"/>
        <a:ext cx="2847502" cy="1768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12088-1CB7-0044-BAA8-3517085544A2}">
      <dsp:nvSpPr>
        <dsp:cNvPr id="0" name=""/>
        <dsp:cNvSpPr/>
      </dsp:nvSpPr>
      <dsp:spPr>
        <a:xfrm>
          <a:off x="1320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145F8-42C8-634F-8C2B-21604DBD22C2}">
      <dsp:nvSpPr>
        <dsp:cNvPr id="0" name=""/>
        <dsp:cNvSpPr/>
      </dsp:nvSpPr>
      <dsp:spPr>
        <a:xfrm>
          <a:off x="516452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400" b="1" kern="1200" dirty="0"/>
            <a:t>Peter de Ruiter</a:t>
          </a:r>
          <a:r>
            <a:rPr lang="nl-NL" sz="4400" kern="1200" dirty="0"/>
            <a:t>		technisch manager</a:t>
          </a:r>
          <a:endParaRPr lang="en-US" sz="4400" kern="1200" dirty="0"/>
        </a:p>
      </dsp:txBody>
      <dsp:txXfrm>
        <a:off x="602678" y="725825"/>
        <a:ext cx="4463730" cy="2771523"/>
      </dsp:txXfrm>
    </dsp:sp>
    <dsp:sp modelId="{A543607C-A4C5-8945-9BFE-6F7B2F9B517F}">
      <dsp:nvSpPr>
        <dsp:cNvPr id="0" name=""/>
        <dsp:cNvSpPr/>
      </dsp:nvSpPr>
      <dsp:spPr>
        <a:xfrm>
          <a:off x="5615515" y="44035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F9BC0-E7E9-3C46-86D9-98BCC8C16292}">
      <dsp:nvSpPr>
        <dsp:cNvPr id="0" name=""/>
        <dsp:cNvSpPr/>
      </dsp:nvSpPr>
      <dsp:spPr>
        <a:xfrm>
          <a:off x="6130647" y="53340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400" b="1" kern="1200" dirty="0" err="1"/>
            <a:t>Bouchra</a:t>
          </a:r>
          <a:r>
            <a:rPr lang="nl-NL" sz="4400" b="1" kern="1200" dirty="0"/>
            <a:t> </a:t>
          </a:r>
          <a:r>
            <a:rPr lang="nl-NL" sz="4400" b="1" kern="1200" dirty="0" err="1"/>
            <a:t>Chairi</a:t>
          </a:r>
          <a:r>
            <a:rPr lang="nl-NL" sz="4400" b="1" kern="1200" dirty="0"/>
            <a:t>	</a:t>
          </a:r>
          <a:r>
            <a:rPr lang="nl-NL" sz="4400" kern="1200" dirty="0"/>
            <a:t>	service manager</a:t>
          </a:r>
          <a:endParaRPr lang="en-US" sz="4400" kern="1200" dirty="0"/>
        </a:p>
      </dsp:txBody>
      <dsp:txXfrm>
        <a:off x="6216873" y="619635"/>
        <a:ext cx="4463730" cy="2771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957EF2B-0D6C-6743-8200-EB45276CF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492E1398-43D6-254D-9DA4-50DADA184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076563A-8B9D-704E-9DE0-DB3BDE879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F3032CF0-34F9-4C45-992D-A86EE963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F321BC0-78E0-034D-9640-40D770587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043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43071B8-CDAD-AD40-A291-67F748AC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86231573-8999-3F4D-982D-DC12D9A2C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0F48834E-9938-964E-8791-5D6F54928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530A3127-8E88-AA4E-BE0A-690A2C55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76CE61E-23C7-A04D-8FAD-F82F55D7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34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7182F555-7E37-7A4D-8FC5-A6DCD0381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2200274C-E99A-2949-B53B-8AA572AF1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89FFE50B-ECEB-C641-9462-603D1061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8238974-2589-BF46-9BDC-448A7986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74D16FF-338A-CB40-AE75-C93E4DCD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690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5E681EA-9F22-0948-82F1-B22077DCE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551E9D5-CEF4-B448-9A4C-236D1B96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D525EFF-83FA-F24E-8E20-FEA37D0F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5A154713-2912-DC4B-A02D-E76627B3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4AD72E2-FED8-EF40-86A1-D6CC96AD2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1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1F1D6C7-7EC2-E443-A877-562BCC16E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D5C164E9-F077-1446-9BA4-2C5F9DB2B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87487EC-AF4A-E64C-AAB9-F18C175E5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F1E330EF-29A6-9B42-89DF-11AC499E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3D23D8A-2EFF-574F-A861-D40C4F104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526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EFABFBC-EA9F-FE47-9DEC-C9360FFC6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7DCB48E-8EB1-8D4F-806D-9E6D16E26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3E2AF885-A8F7-6B4C-BFC1-A512CDE5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84009CE9-2C06-4B44-98ED-94B001C59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B55B43A3-3DF1-884E-A209-A98D0E60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216C1E60-B940-9142-98C7-A7E32B179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876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264343B-2016-5B4C-B2CF-ADBF5E12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BFEC0BA1-D38C-F04D-94FB-40F8807EF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A439B1A6-A9D5-1745-9FDB-E8AB44699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45CC34C8-1F31-E840-807D-41E039766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431F60FE-7AEF-E64B-B658-2E5064BDB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09E7F253-7462-2E43-9C28-4DCD1AA48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68A44B6D-1B0E-6748-BE90-5E65C878D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5CE9212A-508C-704A-8D40-0DF8D67E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45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CA5B544-8B55-AC4A-8F2E-F8E6B59A8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0D77F4E4-C1BB-1748-B785-003C885B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3772FAFD-312F-1E42-A58B-84BD86E64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A663D0B8-5F6B-A749-A864-CC68514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655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BF09802E-A6EE-E14F-9D02-722F6A6A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05D8844B-97D8-B548-822D-8128C0BE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95BBE072-4610-A94F-992D-90E31FF9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803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D1A8116-5A89-A845-9987-929B64EE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99F30633-7C45-5343-AED1-C4753B6DD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8D513075-DEDD-C340-9F42-E5ED8E2C5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01EE8038-6BED-FE43-A2B6-B37CA0CB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5227E4A1-0F76-6948-8EB8-F78775ED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38346F79-A312-3B44-97D4-8804376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154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4988FD4-E113-964D-8C0C-CBB54960B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DEAFD337-3FBF-9C4F-BCCD-157384307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DC80CD5E-0218-6442-83CE-6516C913C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706CFF14-F293-8046-88A5-2896A1F3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C7C0CC2B-44F7-3642-9919-381DA79B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0EAF1EC9-1A35-124E-A2F2-9A487379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24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EE7552C4-3950-E645-82CB-E585BE57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98C37508-9E96-F44E-8AC7-E98F8CD80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022E3BF5-EACB-DF4E-914C-9E1200D43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E1F00-E528-2C4B-9C41-E84065018FC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B9F0D48-80DA-3B46-A928-D7B7A7DA1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1C4F6EE-6CF4-BD40-9444-E1BB64F91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41B07-F369-FD43-9130-1726DD46E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730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jsmetuwwoning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DA09B7A-0A98-1A41-8A01-602F9E366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l-NL" sz="4800" b="1"/>
              <a:t>Bewonersvergadering</a:t>
            </a:r>
            <a:br>
              <a:rPr lang="nl-NL" sz="4800" b="1"/>
            </a:br>
            <a:r>
              <a:rPr lang="nl-NL" sz="4800" b="1"/>
              <a:t>de Warande            </a:t>
            </a:r>
            <a:r>
              <a:rPr lang="nl-NL" sz="4000" b="1"/>
              <a:t/>
            </a:r>
            <a:br>
              <a:rPr lang="nl-NL" sz="4000" b="1"/>
            </a:br>
            <a:r>
              <a:rPr lang="nl-NL" sz="4000" b="1"/>
              <a:t/>
            </a:r>
            <a:br>
              <a:rPr lang="nl-NL" sz="4000" b="1"/>
            </a:br>
            <a:endParaRPr lang="nl-NL" sz="4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935B21A7-1A76-B842-A375-E089CAB177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  <a:p>
            <a:r>
              <a:rPr lang="nl-NL" sz="3600"/>
              <a:t>11 november 2021</a:t>
            </a:r>
          </a:p>
          <a:p>
            <a:r>
              <a:rPr lang="nl-NL" sz="3600"/>
              <a:t>Gagelbosch, Atrium</a:t>
            </a:r>
            <a:endParaRPr lang="nl-NL" sz="3600" dirty="0"/>
          </a:p>
        </p:txBody>
      </p:sp>
      <p:pic>
        <p:nvPicPr>
          <p:cNvPr id="5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xmlns="" id="{FF21AF36-F3C1-AC44-B900-0E8137070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89" y="124254"/>
            <a:ext cx="4064000" cy="33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6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9E84FAB-831D-C242-8318-20A6D9DD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Servicekosten en energieverbruik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474848E-3537-9545-9FBD-4703406DC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invoering van Ledverlichting, presentatie Jan de Vries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91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19D2896A-0057-8E40-9243-3C8058E1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Van Bewonersgroep naar Bewonerscommissie</a:t>
            </a:r>
          </a:p>
        </p:txBody>
      </p:sp>
    </p:spTree>
    <p:extLst>
      <p:ext uri="{BB962C8B-B14F-4D97-AF65-F5344CB8AC3E}">
        <p14:creationId xmlns:p14="http://schemas.microsoft.com/office/powerpoint/2010/main" val="12800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3D47139-21E4-D94B-86FE-4F8B454E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Huidige organisatiestructuur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1AD95DBB-4308-F043-9272-B51CA066C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092"/>
            <a:ext cx="10515600" cy="4810871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l-NL" sz="4000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xmlns="" id="{8747B5E6-19C4-E84B-898A-3BD406E9ED0C}"/>
              </a:ext>
            </a:extLst>
          </p:cNvPr>
          <p:cNvSpPr/>
          <p:nvPr/>
        </p:nvSpPr>
        <p:spPr>
          <a:xfrm>
            <a:off x="3966073" y="1943695"/>
            <a:ext cx="3723701" cy="12228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dirty="0"/>
              <a:t>Bewonerscommissie Zuiderpark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xmlns="" id="{F8774256-1DBF-1E4B-A2C6-05745D285D08}"/>
              </a:ext>
            </a:extLst>
          </p:cNvPr>
          <p:cNvSpPr/>
          <p:nvPr/>
        </p:nvSpPr>
        <p:spPr>
          <a:xfrm>
            <a:off x="1417503" y="4278485"/>
            <a:ext cx="3396867" cy="1464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dirty="0"/>
              <a:t>Bewonersgroep Warande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C9756609-9B39-2446-B74D-778CAB799286}"/>
              </a:ext>
            </a:extLst>
          </p:cNvPr>
          <p:cNvSpPr/>
          <p:nvPr/>
        </p:nvSpPr>
        <p:spPr>
          <a:xfrm>
            <a:off x="7205031" y="4278486"/>
            <a:ext cx="3569465" cy="1464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dirty="0"/>
              <a:t>Bewonerscommissie Leilinde</a:t>
            </a:r>
          </a:p>
        </p:txBody>
      </p:sp>
      <p:sp>
        <p:nvSpPr>
          <p:cNvPr id="9" name="Pijl links en rechts 8">
            <a:extLst>
              <a:ext uri="{FF2B5EF4-FFF2-40B4-BE49-F238E27FC236}">
                <a16:creationId xmlns:a16="http://schemas.microsoft.com/office/drawing/2014/main" xmlns="" id="{54D949D3-A007-A642-8C87-BD6FDBBF965A}"/>
              </a:ext>
            </a:extLst>
          </p:cNvPr>
          <p:cNvSpPr/>
          <p:nvPr/>
        </p:nvSpPr>
        <p:spPr>
          <a:xfrm>
            <a:off x="5299113" y="4768408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xmlns="" id="{D4DD5FDE-C4F6-A145-BD0F-79EF097F1889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3115937" y="3166567"/>
            <a:ext cx="1026406" cy="11119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xmlns="" id="{E8ADE66A-9EBA-2540-9436-2A4F47E02D4D}"/>
              </a:ext>
            </a:extLst>
          </p:cNvPr>
          <p:cNvCxnSpPr>
            <a:cxnSpLocks/>
          </p:cNvCxnSpPr>
          <p:nvPr/>
        </p:nvCxnSpPr>
        <p:spPr>
          <a:xfrm>
            <a:off x="7458419" y="3166567"/>
            <a:ext cx="1178805" cy="11119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56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819A166-7571-4003-A6B8-B62034C3ED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F14012CC-347C-E04A-AFA0-5B16FFE59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bg1"/>
                </a:solidFill>
              </a:rPr>
              <a:t>Van Bewonersgroep naar Bewonerscommissie</a:t>
            </a:r>
            <a:br>
              <a:rPr lang="nl-NL" sz="3200" b="1" dirty="0">
                <a:solidFill>
                  <a:schemeClr val="bg1"/>
                </a:solidFill>
              </a:rPr>
            </a:br>
            <a:r>
              <a:rPr lang="nl-NL" sz="3200" b="1" dirty="0">
                <a:solidFill>
                  <a:schemeClr val="bg1"/>
                </a:solidFill>
              </a:rPr>
              <a:t/>
            </a:r>
            <a:br>
              <a:rPr lang="nl-NL" sz="3200" b="1" dirty="0">
                <a:solidFill>
                  <a:schemeClr val="bg1"/>
                </a:solidFill>
              </a:rPr>
            </a:br>
            <a:r>
              <a:rPr lang="nl-NL" sz="3200" b="1" dirty="0">
                <a:solidFill>
                  <a:schemeClr val="bg1"/>
                </a:solidFill>
              </a:rPr>
              <a:t/>
            </a:r>
            <a:br>
              <a:rPr lang="nl-NL" sz="3200" b="1" dirty="0">
                <a:solidFill>
                  <a:schemeClr val="bg1"/>
                </a:solidFill>
              </a:rPr>
            </a:br>
            <a:r>
              <a:rPr lang="nl-NL" sz="3200" b="1" dirty="0">
                <a:solidFill>
                  <a:schemeClr val="bg1"/>
                </a:solidFill>
              </a:rPr>
              <a:t>Bekrachtigd door:</a:t>
            </a:r>
            <a:r>
              <a:rPr lang="nl-NL" sz="6000" dirty="0">
                <a:solidFill>
                  <a:schemeClr val="bg1"/>
                </a:solidFill>
              </a:rPr>
              <a:t/>
            </a:r>
            <a:br>
              <a:rPr lang="nl-NL" sz="6000" dirty="0">
                <a:solidFill>
                  <a:schemeClr val="bg1"/>
                </a:solidFill>
              </a:rPr>
            </a:br>
            <a:endParaRPr lang="nl-NL" sz="6000" dirty="0">
              <a:solidFill>
                <a:schemeClr val="bg1"/>
              </a:solidFill>
            </a:endParaRPr>
          </a:p>
        </p:txBody>
      </p:sp>
      <p:graphicFrame>
        <p:nvGraphicFramePr>
          <p:cNvPr id="17" name="Tijdelijke aanduiding voor inhoud 2">
            <a:extLst>
              <a:ext uri="{FF2B5EF4-FFF2-40B4-BE49-F238E27FC236}">
                <a16:creationId xmlns:a16="http://schemas.microsoft.com/office/drawing/2014/main" xmlns="" id="{D44E8830-610D-4783-BCD9-A0B54B40A6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84683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782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4AC6B390-BC59-4F1D-A0EE-D71A92F0A0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B6C60D79-16F1-4C4B-B7E3-7634E7069C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BF0D1AB9-1E4E-EE40-9492-F252751BA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053" y="1236164"/>
            <a:ext cx="4777381" cy="421296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14" name="Arc 13">
            <a:extLst>
              <a:ext uri="{FF2B5EF4-FFF2-40B4-BE49-F238E27FC236}">
                <a16:creationId xmlns:a16="http://schemas.microsoft.com/office/drawing/2014/main" xmlns="" id="{426B127E-6498-4C77-9C9D-4553A5113B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476DEAC6-9465-7F4A-95A6-55839B63A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nl-NL" b="1"/>
              <a:t>Commissie uitbreiden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A564649-113A-7E42-BBE6-A006BF2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b="1" dirty="0"/>
              <a:t>Wat houdt het in?</a:t>
            </a:r>
          </a:p>
          <a:p>
            <a:endParaRPr lang="nl-NL" dirty="0"/>
          </a:p>
          <a:p>
            <a:r>
              <a:rPr lang="nl-NL" dirty="0"/>
              <a:t>Vergaderen: ongeveer 8 x per jaar</a:t>
            </a:r>
          </a:p>
          <a:p>
            <a:r>
              <a:rPr lang="nl-NL" dirty="0"/>
              <a:t>Regulier overleg met VB&amp;T: 2 x per jaar</a:t>
            </a:r>
          </a:p>
          <a:p>
            <a:r>
              <a:rPr lang="nl-NL" dirty="0"/>
              <a:t>Overleg met Leilinde: ongeveer 2 x per jaar</a:t>
            </a:r>
          </a:p>
          <a:p>
            <a:r>
              <a:rPr lang="nl-NL" dirty="0"/>
              <a:t>Tussendoor overleg met VB&amp;T n.a.v. zaken die zich voordoen</a:t>
            </a:r>
          </a:p>
          <a:p>
            <a:r>
              <a:rPr lang="nl-NL" dirty="0"/>
              <a:t>Organisatie van activiteiten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84866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9AFC454B-A080-4D23-B177-6D5356C6E6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3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Sociale</a:t>
            </a:r>
            <a:r>
              <a:rPr lang="en-US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activiteiten</a:t>
            </a:r>
            <a:endParaRPr lang="en-US" sz="60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80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E4EEA67-9307-AC47-B819-455E03B04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nl-NL" b="1" dirty="0"/>
              <a:t>Resultaten behoeftenonderzoek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xmlns="" id="{F7E41259-6CD5-4847-9D64-E067771A5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79661"/>
              </p:ext>
            </p:extLst>
          </p:nvPr>
        </p:nvGraphicFramePr>
        <p:xfrm>
          <a:off x="1035586" y="1090673"/>
          <a:ext cx="9529590" cy="5778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7513">
                  <a:extLst>
                    <a:ext uri="{9D8B030D-6E8A-4147-A177-3AD203B41FA5}">
                      <a16:colId xmlns:a16="http://schemas.microsoft.com/office/drawing/2014/main" xmlns="" val="4066573378"/>
                    </a:ext>
                  </a:extLst>
                </a:gridCol>
                <a:gridCol w="4832077">
                  <a:extLst>
                    <a:ext uri="{9D8B030D-6E8A-4147-A177-3AD203B41FA5}">
                      <a16:colId xmlns:a16="http://schemas.microsoft.com/office/drawing/2014/main" xmlns="" val="3040209409"/>
                    </a:ext>
                  </a:extLst>
                </a:gridCol>
              </a:tblGrid>
              <a:tr h="177092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2400" b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solidFill>
                            <a:schemeClr val="bg1"/>
                          </a:solidFill>
                          <a:effectLst/>
                        </a:rPr>
                        <a:t>Grootschalige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solidFill>
                            <a:schemeClr val="bg1"/>
                          </a:solidFill>
                          <a:effectLst/>
                        </a:rPr>
                        <a:t> activiteiten: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solidFill>
                            <a:schemeClr val="bg1"/>
                          </a:solidFill>
                          <a:effectLst/>
                        </a:rPr>
                        <a:t>Barbecue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solidFill>
                            <a:schemeClr val="bg1"/>
                          </a:solidFill>
                          <a:effectLst/>
                        </a:rPr>
                        <a:t>Kerstinstuif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 err="1">
                          <a:solidFill>
                            <a:schemeClr val="bg1"/>
                          </a:solidFill>
                          <a:effectLst/>
                        </a:rPr>
                        <a:t>nieuwjaars</a:t>
                      </a:r>
                      <a:r>
                        <a:rPr lang="nl-NL" sz="2400" b="0" dirty="0">
                          <a:solidFill>
                            <a:schemeClr val="bg1"/>
                          </a:solidFill>
                          <a:effectLst/>
                        </a:rPr>
                        <a:t> borrel</a:t>
                      </a:r>
                    </a:p>
                    <a:p>
                      <a:pPr marL="457200"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850" dirty="0">
                        <a:effectLst/>
                        <a:latin typeface="Verdana" panose="020B060403050404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solidFill>
                            <a:schemeClr val="tx1"/>
                          </a:solidFill>
                          <a:effectLst/>
                        </a:rPr>
                        <a:t>Georganiseerd door de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solidFill>
                            <a:schemeClr val="tx1"/>
                          </a:solidFill>
                          <a:effectLst/>
                        </a:rPr>
                        <a:t>bewonerscommissies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solidFill>
                            <a:schemeClr val="tx1"/>
                          </a:solidFill>
                          <a:effectLst/>
                        </a:rPr>
                        <a:t>Leilinde en Warande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8694385"/>
                  </a:ext>
                </a:extLst>
              </a:tr>
              <a:tr h="209541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850" b="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effectLst/>
                        </a:rPr>
                        <a:t>Middelgrote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effectLst/>
                        </a:rPr>
                        <a:t> activiteiten bijvoorbeeld: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Workshops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Lezingen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Bewonerspresentaties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Eten in de </a:t>
                      </a:r>
                      <a:r>
                        <a:rPr lang="nl-NL" sz="2400" b="0" dirty="0" err="1">
                          <a:effectLst/>
                        </a:rPr>
                        <a:t>Gasterij</a:t>
                      </a:r>
                      <a:endParaRPr lang="nl-NL" sz="2400" b="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850" dirty="0">
                        <a:effectLst/>
                        <a:latin typeface="Verdana" panose="020B060403050404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dirty="0">
                          <a:effectLst/>
                        </a:rPr>
                        <a:t>Georganiseerd door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dirty="0">
                          <a:effectLst/>
                        </a:rPr>
                        <a:t> bewonerscommissie Warande of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dirty="0">
                          <a:effectLst/>
                        </a:rPr>
                        <a:t> individuele bewoners</a:t>
                      </a:r>
                      <a:endParaRPr lang="nl-NL" sz="2400" dirty="0">
                        <a:effectLst/>
                        <a:latin typeface="Verdana" panose="020B060403050404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9180862"/>
                  </a:ext>
                </a:extLst>
              </a:tr>
              <a:tr h="177092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850" b="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effectLst/>
                        </a:rPr>
                        <a:t>Kleinschalige activiteiten,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b="0" dirty="0">
                          <a:effectLst/>
                        </a:rPr>
                        <a:t> bijvoorbeeld: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Wandelen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Borrelen</a:t>
                      </a: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endParaRPr lang="nl-NL" sz="24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00"/>
                        </a:lnSpc>
                        <a:buFont typeface="Verdana" panose="020B0604030504040204" pitchFamily="34" charset="0"/>
                        <a:buChar char="-"/>
                      </a:pPr>
                      <a:r>
                        <a:rPr lang="nl-NL" sz="2400" b="0" dirty="0">
                          <a:effectLst/>
                        </a:rPr>
                        <a:t>Koffiedrinken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  <a:endParaRPr lang="nl-NL" sz="850" dirty="0">
                        <a:effectLst/>
                        <a:latin typeface="Verdana" panose="020B060403050404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8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dirty="0">
                          <a:effectLst/>
                        </a:rPr>
                        <a:t>Georganiseerd door individuele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endParaRPr lang="nl-NL" sz="2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nl-NL" sz="2400" dirty="0">
                          <a:effectLst/>
                        </a:rPr>
                        <a:t> bewoners</a:t>
                      </a:r>
                      <a:endParaRPr lang="nl-NL" sz="2400" dirty="0">
                        <a:effectLst/>
                        <a:latin typeface="Verdana" panose="020B060403050404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64909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CB4DB075-76FC-AE4C-AF92-F8B08F325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116160" y="-77118"/>
            <a:ext cx="1856520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 sz="2400"/>
          </a:p>
        </p:txBody>
      </p:sp>
    </p:spTree>
    <p:extLst>
      <p:ext uri="{BB962C8B-B14F-4D97-AF65-F5344CB8AC3E}">
        <p14:creationId xmlns:p14="http://schemas.microsoft.com/office/powerpoint/2010/main" val="34670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902E7FEA-6848-664A-962C-84768DE0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b="1">
                <a:solidFill>
                  <a:srgbClr val="FFFFFF"/>
                </a:solidFill>
              </a:rPr>
              <a:t>Veel genoemde activiteiten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125F6D6-4C74-4F4E-A7B4-C9F103C83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gezamenlijk koffie drinken, borrelen of eten </a:t>
            </a:r>
          </a:p>
          <a:p>
            <a:pPr lvl="0"/>
            <a:r>
              <a:rPr lang="nl-NL" dirty="0"/>
              <a:t>wandelen</a:t>
            </a:r>
          </a:p>
          <a:p>
            <a:pPr lvl="0"/>
            <a:r>
              <a:rPr lang="nl-NL" dirty="0"/>
              <a:t>workshops op verschillende gebieden, zoals: bloemschikken, kerststukjes maken, keramiek, sieraden maken</a:t>
            </a:r>
          </a:p>
          <a:p>
            <a:pPr lvl="0"/>
            <a:r>
              <a:rPr lang="nl-NL" dirty="0"/>
              <a:t>rommelmarkt</a:t>
            </a:r>
          </a:p>
          <a:p>
            <a:pPr lvl="0"/>
            <a:r>
              <a:rPr lang="nl-NL" dirty="0"/>
              <a:t>lezingen (als het onderwerp aansluit bij eigen interesse)</a:t>
            </a:r>
          </a:p>
          <a:p>
            <a:pPr lvl="0"/>
            <a:r>
              <a:rPr lang="nl-NL" dirty="0"/>
              <a:t>muziekavonden</a:t>
            </a:r>
          </a:p>
          <a:p>
            <a:pPr lvl="0"/>
            <a:r>
              <a:rPr lang="nl-NL" dirty="0"/>
              <a:t>1 x per maand </a:t>
            </a:r>
            <a:r>
              <a:rPr lang="nl-NL" dirty="0" err="1"/>
              <a:t>petanque</a:t>
            </a:r>
            <a:r>
              <a:rPr lang="nl-NL" dirty="0"/>
              <a:t> spelen (in de zomer)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815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6A19FC19-2D8C-EF4F-BED5-B9FF88830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b="1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66A786F-1575-C54E-BEF3-C53741A25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Opening, korte historie</a:t>
            </a:r>
          </a:p>
          <a:p>
            <a:r>
              <a:rPr lang="nl-NL" dirty="0"/>
              <a:t>Activiteiten in de afgelopen periode</a:t>
            </a:r>
          </a:p>
          <a:p>
            <a:r>
              <a:rPr lang="nl-NL" dirty="0"/>
              <a:t>Overleg met VB&amp;T</a:t>
            </a:r>
          </a:p>
          <a:p>
            <a:r>
              <a:rPr lang="nl-NL" dirty="0"/>
              <a:t>Servicekosten en energieverbruik</a:t>
            </a:r>
          </a:p>
          <a:p>
            <a:r>
              <a:rPr lang="nl-NL" dirty="0"/>
              <a:t>Van Bewonersgroep tot Bewonerscommissie</a:t>
            </a:r>
          </a:p>
          <a:p>
            <a:r>
              <a:rPr lang="nl-NL" dirty="0"/>
              <a:t>Sociale activiteiten</a:t>
            </a:r>
            <a:br>
              <a:rPr lang="nl-NL" dirty="0"/>
            </a:br>
            <a:r>
              <a:rPr lang="nl-NL" dirty="0" err="1"/>
              <a:t>o.a.wensen</a:t>
            </a:r>
            <a:r>
              <a:rPr lang="nl-NL" dirty="0"/>
              <a:t> en behoeften, relatie met Ontmoet en Groet</a:t>
            </a:r>
          </a:p>
          <a:p>
            <a:r>
              <a:rPr lang="nl-NL" dirty="0"/>
              <a:t>Rondvraag en sluiting</a:t>
            </a:r>
            <a:br>
              <a:rPr lang="nl-NL" dirty="0"/>
            </a:b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6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89F7360-8EE0-B74D-A2EE-95D57F041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b="1">
                <a:solidFill>
                  <a:srgbClr val="FFFFFF"/>
                </a:solidFill>
              </a:rPr>
              <a:t>Activiteiten in de afgelopen periode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xmlns="" id="{E926E2AB-B7D3-2F44-9AA5-5529FA7BA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nl-NL" dirty="0"/>
          </a:p>
          <a:p>
            <a:r>
              <a:rPr lang="nl-NL" dirty="0"/>
              <a:t>Lijst met contactpersonen</a:t>
            </a:r>
          </a:p>
          <a:p>
            <a:r>
              <a:rPr lang="nl-NL" dirty="0"/>
              <a:t>Protest huurverhoging</a:t>
            </a:r>
          </a:p>
          <a:p>
            <a:r>
              <a:rPr lang="nl-NL" dirty="0"/>
              <a:t>Parkeergarageparty</a:t>
            </a:r>
          </a:p>
          <a:p>
            <a:r>
              <a:rPr lang="nl-NL" dirty="0"/>
              <a:t>Opruimen fietskelder </a:t>
            </a:r>
          </a:p>
          <a:p>
            <a:r>
              <a:rPr lang="nl-NL" dirty="0"/>
              <a:t>Snoeien van bomen</a:t>
            </a:r>
          </a:p>
          <a:p>
            <a:r>
              <a:rPr lang="nl-NL" dirty="0"/>
              <a:t>Verbetering plaveisel</a:t>
            </a:r>
          </a:p>
          <a:p>
            <a:r>
              <a:rPr lang="nl-NL" dirty="0"/>
              <a:t>Bezoek aan nieuwkomers</a:t>
            </a:r>
          </a:p>
          <a:p>
            <a:r>
              <a:rPr lang="nl-NL" dirty="0"/>
              <a:t>Bloemen voor zieke </a:t>
            </a:r>
            <a:r>
              <a:rPr lang="nl-NL" dirty="0" smtClean="0"/>
              <a:t>medebewoners</a:t>
            </a:r>
          </a:p>
          <a:p>
            <a:r>
              <a:rPr lang="nl-NL" dirty="0" smtClean="0"/>
              <a:t>Troostboeketten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43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79C2E30-A3E5-9A47-A6F5-55B118FC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Overleg met VB&amp;T, belangrijkste punten</a:t>
            </a:r>
          </a:p>
        </p:txBody>
      </p:sp>
    </p:spTree>
    <p:extLst>
      <p:ext uri="{BB962C8B-B14F-4D97-AF65-F5344CB8AC3E}">
        <p14:creationId xmlns:p14="http://schemas.microsoft.com/office/powerpoint/2010/main" val="277859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99FA03E-EE9B-0C47-8A70-9C4DEAE49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300" b="1" dirty="0"/>
              <a:t>De </a:t>
            </a:r>
            <a:r>
              <a:rPr lang="en-US" sz="5300" b="1" dirty="0" err="1"/>
              <a:t>grenzen</a:t>
            </a:r>
            <a:r>
              <a:rPr lang="en-US" sz="5300" b="1" dirty="0"/>
              <a:t/>
            </a:r>
            <a:br>
              <a:rPr lang="en-US" sz="5300" b="1" dirty="0"/>
            </a:br>
            <a:r>
              <a:rPr lang="en-US" sz="5400" b="1" dirty="0"/>
              <a:t/>
            </a:r>
            <a:br>
              <a:rPr lang="en-US" sz="5400" b="1" dirty="0"/>
            </a:br>
            <a:r>
              <a:rPr lang="en-US" sz="4000" b="1" dirty="0"/>
              <a:t>Binnen de rode </a:t>
            </a:r>
            <a:r>
              <a:rPr lang="en-US" sz="4000" b="1" dirty="0" err="1"/>
              <a:t>lijn</a:t>
            </a:r>
            <a:r>
              <a:rPr lang="en-US" sz="4000" b="1" dirty="0"/>
              <a:t> is </a:t>
            </a:r>
            <a:br>
              <a:rPr lang="en-US" sz="4000" b="1" dirty="0"/>
            </a:br>
            <a:r>
              <a:rPr lang="en-US" sz="4000" b="1" dirty="0" err="1"/>
              <a:t>Bouwinvest</a:t>
            </a:r>
            <a:endParaRPr lang="en-US" sz="4000" b="1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E49CC64F-7275-4E33-961B-0C5CDC439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xmlns="" id="{CBE32040-1D94-A146-9A80-B626A40C55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875" r="-1" b="10943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1581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E2B703B-46F9-481A-A605-82E2A828C4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2D037409-044F-A444-9128-43A15FAB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nl-NL" b="1">
                <a:solidFill>
                  <a:srgbClr val="FFFFFF"/>
                </a:solidFill>
              </a:rPr>
              <a:t>Taakverdeling Bouwinvest en VB&amp;T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F13BE4D7-0C3D-4906-B230-A1C5B4665C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xmlns="" id="{90B99511-C018-4C5E-BC66-DCD40CA48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958554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33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C8908E2-EE49-44D2-9428-A28D2312A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5314994-6337-4875-8CF5-652CAFE834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B3A2D4D6-D501-439A-9FC6-397879C465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5CD20BAA-1998-4EBB-AD61-13A92072EC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7449A6C7-D15F-4AA5-BFA5-71A404B470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ED888B23-07FA-482A-96DF-47E31AF1A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B1F63423-7122-4C42-9EBE-D4BFE9843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pPr algn="ctr"/>
            <a:r>
              <a:rPr lang="nl-NL" sz="4000" b="1" dirty="0"/>
              <a:t>Nieuwe accountmanagers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xmlns="" id="{9E4EC48D-4776-43A8-AE49-9F14F686C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598311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87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b="1">
                <a:solidFill>
                  <a:srgbClr val="FFFFFF"/>
                </a:solidFill>
              </a:rPr>
              <a:t>En verder nog</a:t>
            </a:r>
            <a:r>
              <a:rPr lang="nl-NL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xmlns="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nl-NL" dirty="0"/>
              <a:t>Conditiemeting en onderhoudsplan</a:t>
            </a:r>
          </a:p>
          <a:p>
            <a:r>
              <a:rPr lang="nl-NL" dirty="0"/>
              <a:t>Van Kemkens naar Feenstra</a:t>
            </a:r>
          </a:p>
          <a:p>
            <a:r>
              <a:rPr lang="nl-NL" dirty="0"/>
              <a:t>Grasveldjes voorzijde</a:t>
            </a:r>
          </a:p>
          <a:p>
            <a:r>
              <a:rPr lang="nl-NL" dirty="0"/>
              <a:t>Regels brandveiligheid</a:t>
            </a:r>
          </a:p>
          <a:p>
            <a:r>
              <a:rPr lang="nl-NL" dirty="0"/>
              <a:t>Woonverbetering </a:t>
            </a:r>
            <a:br>
              <a:rPr lang="nl-NL" dirty="0"/>
            </a:br>
            <a:r>
              <a:rPr lang="nl-NL" dirty="0" err="1" smtClean="0">
                <a:hlinkClick r:id="rId2"/>
              </a:rPr>
              <a:t>wijsmetuwwoning</a:t>
            </a:r>
            <a:endParaRPr lang="nl-NL" dirty="0"/>
          </a:p>
          <a:p>
            <a:r>
              <a:rPr lang="nl-NL" dirty="0"/>
              <a:t>0vergang naar Salto Systems</a:t>
            </a:r>
          </a:p>
          <a:p>
            <a:r>
              <a:rPr lang="nl-NL" dirty="0"/>
              <a:t>Electrische auto’s</a:t>
            </a:r>
          </a:p>
        </p:txBody>
      </p:sp>
    </p:spTree>
    <p:extLst>
      <p:ext uri="{BB962C8B-B14F-4D97-AF65-F5344CB8AC3E}">
        <p14:creationId xmlns:p14="http://schemas.microsoft.com/office/powerpoint/2010/main" val="318720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03DCAF1-3403-FD45-8073-E03A94E9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/>
              <a:t>Antwoord VB&amp;T </a:t>
            </a:r>
            <a:r>
              <a:rPr lang="en-US" sz="2000" b="1" dirty="0" err="1"/>
              <a:t>verstuurd</a:t>
            </a:r>
            <a:r>
              <a:rPr lang="en-US" sz="2000" b="1" dirty="0"/>
              <a:t> </a:t>
            </a:r>
            <a:r>
              <a:rPr lang="en-US" sz="2000" b="1" dirty="0" smtClean="0"/>
              <a:t> 2 </a:t>
            </a:r>
            <a:r>
              <a:rPr lang="en-US" sz="2000" b="1" dirty="0"/>
              <a:t>November 2021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xmlns="" id="{3F07EFA6-233E-8844-AD2D-41A2754EFDAF}"/>
              </a:ext>
            </a:extLst>
          </p:cNvPr>
          <p:cNvSpPr/>
          <p:nvPr/>
        </p:nvSpPr>
        <p:spPr>
          <a:xfrm>
            <a:off x="1136429" y="2278173"/>
            <a:ext cx="6467867" cy="34506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 err="1"/>
              <a:t>Beste</a:t>
            </a:r>
            <a:r>
              <a:rPr lang="en-US" sz="2400" dirty="0"/>
              <a:t> </a:t>
            </a:r>
            <a:r>
              <a:rPr lang="en-US" sz="2400" dirty="0" err="1"/>
              <a:t>mevrouw</a:t>
            </a:r>
            <a:r>
              <a:rPr lang="en-US" sz="2400" dirty="0"/>
              <a:t> Bergman,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 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Zoals</a:t>
            </a:r>
            <a:r>
              <a:rPr lang="en-US" sz="2400" dirty="0"/>
              <a:t> reeds </a:t>
            </a:r>
            <a:r>
              <a:rPr lang="en-US" sz="2400" dirty="0" err="1"/>
              <a:t>aangegeven</a:t>
            </a:r>
            <a:r>
              <a:rPr lang="en-US" sz="2400" dirty="0"/>
              <a:t> </a:t>
            </a:r>
            <a:r>
              <a:rPr lang="en-US" sz="2400" dirty="0" err="1"/>
              <a:t>zullen</a:t>
            </a:r>
            <a:r>
              <a:rPr lang="en-US" sz="2400" dirty="0"/>
              <a:t> </a:t>
            </a:r>
            <a:r>
              <a:rPr lang="en-US" sz="2400" dirty="0" err="1"/>
              <a:t>wij</a:t>
            </a:r>
            <a:r>
              <a:rPr lang="en-US" sz="2400" dirty="0"/>
              <a:t> alle </a:t>
            </a:r>
            <a:r>
              <a:rPr lang="en-US" sz="2400" dirty="0" err="1"/>
              <a:t>bewoners</a:t>
            </a:r>
            <a:r>
              <a:rPr lang="en-US" sz="2400" dirty="0"/>
              <a:t> </a:t>
            </a:r>
            <a:r>
              <a:rPr lang="en-US" sz="2400" dirty="0" err="1"/>
              <a:t>informeren</a:t>
            </a:r>
            <a:r>
              <a:rPr lang="en-US" sz="2400" dirty="0"/>
              <a:t>. </a:t>
            </a:r>
            <a:r>
              <a:rPr lang="en-US" sz="2400" dirty="0" err="1"/>
              <a:t>Wij</a:t>
            </a:r>
            <a:r>
              <a:rPr lang="en-US" sz="2400" dirty="0"/>
              <a:t> </a:t>
            </a:r>
            <a:r>
              <a:rPr lang="en-US" sz="2400" dirty="0" err="1"/>
              <a:t>gaan</a:t>
            </a:r>
            <a:r>
              <a:rPr lang="en-US" sz="2400" dirty="0"/>
              <a:t> </a:t>
            </a:r>
            <a:r>
              <a:rPr lang="en-US" sz="2400" dirty="0" err="1"/>
              <a:t>een</a:t>
            </a:r>
            <a:r>
              <a:rPr lang="en-US" sz="2400" dirty="0"/>
              <a:t> brief </a:t>
            </a:r>
            <a:r>
              <a:rPr lang="en-US" sz="2400" dirty="0" err="1"/>
              <a:t>sturen</a:t>
            </a:r>
            <a:r>
              <a:rPr lang="en-US" sz="2400" dirty="0"/>
              <a:t> met </a:t>
            </a:r>
            <a:r>
              <a:rPr lang="en-US" sz="2400" dirty="0" err="1"/>
              <a:t>meerdere</a:t>
            </a:r>
            <a:r>
              <a:rPr lang="en-US" sz="2400" dirty="0"/>
              <a:t> </a:t>
            </a:r>
            <a:r>
              <a:rPr lang="en-US" sz="2400" dirty="0" err="1"/>
              <a:t>belangrijke</a:t>
            </a:r>
            <a:r>
              <a:rPr lang="en-US" sz="2400" dirty="0"/>
              <a:t> </a:t>
            </a:r>
            <a:r>
              <a:rPr lang="en-US" sz="2400" dirty="0" err="1"/>
              <a:t>zaken</a:t>
            </a:r>
            <a:r>
              <a:rPr lang="en-US" sz="2400" dirty="0"/>
              <a:t> die </a:t>
            </a:r>
            <a:r>
              <a:rPr lang="en-US" sz="2400" dirty="0" err="1"/>
              <a:t>momenteel</a:t>
            </a:r>
            <a:r>
              <a:rPr lang="en-US" sz="2400" dirty="0"/>
              <a:t> </a:t>
            </a:r>
            <a:r>
              <a:rPr lang="en-US" sz="2400" dirty="0" err="1"/>
              <a:t>actueel</a:t>
            </a:r>
            <a:r>
              <a:rPr lang="en-US" sz="2400" dirty="0"/>
              <a:t> </a:t>
            </a:r>
            <a:r>
              <a:rPr lang="en-US" sz="2400" dirty="0" err="1"/>
              <a:t>zijn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 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We </a:t>
            </a:r>
            <a:r>
              <a:rPr lang="en-US" sz="2400" dirty="0" err="1"/>
              <a:t>zijn</a:t>
            </a:r>
            <a:r>
              <a:rPr lang="en-US" sz="2400" dirty="0"/>
              <a:t> </a:t>
            </a:r>
            <a:r>
              <a:rPr lang="en-US" sz="2400" dirty="0" err="1"/>
              <a:t>hier</a:t>
            </a:r>
            <a:r>
              <a:rPr lang="en-US" sz="2400" dirty="0"/>
              <a:t> </a:t>
            </a:r>
            <a:r>
              <a:rPr lang="en-US" sz="2400" dirty="0" err="1"/>
              <a:t>druk</a:t>
            </a:r>
            <a:r>
              <a:rPr lang="en-US" sz="2400" dirty="0"/>
              <a:t> mee </a:t>
            </a:r>
            <a:r>
              <a:rPr lang="en-US" sz="2400" dirty="0" err="1"/>
              <a:t>bezig</a:t>
            </a:r>
            <a:r>
              <a:rPr lang="en-US" sz="2400" dirty="0"/>
              <a:t>. 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 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Met </a:t>
            </a:r>
            <a:r>
              <a:rPr lang="en-US" sz="2400" dirty="0" err="1"/>
              <a:t>vriendelijke</a:t>
            </a:r>
            <a:r>
              <a:rPr lang="en-US" sz="2400" dirty="0"/>
              <a:t> </a:t>
            </a:r>
            <a:r>
              <a:rPr lang="en-US" sz="2400" dirty="0" err="1"/>
              <a:t>groet</a:t>
            </a:r>
            <a:r>
              <a:rPr lang="en-US" sz="2400" dirty="0"/>
              <a:t>,</a:t>
            </a:r>
            <a:br>
              <a:rPr lang="en-US" sz="2400" dirty="0"/>
            </a:br>
            <a:r>
              <a:rPr lang="en-US" sz="2400" b="1" dirty="0" err="1"/>
              <a:t>vb&amp;t</a:t>
            </a:r>
            <a:r>
              <a:rPr lang="en-US" sz="2400" b="1" dirty="0"/>
              <a:t> </a:t>
            </a:r>
            <a:r>
              <a:rPr lang="en-US" sz="2400" b="1" dirty="0" err="1"/>
              <a:t>vastgoedmanagement</a:t>
            </a:r>
            <a:r>
              <a:rPr lang="en-US" sz="2400" b="1" dirty="0"/>
              <a:t> </a:t>
            </a:r>
            <a:r>
              <a:rPr lang="en-US" sz="2400" b="1" dirty="0" err="1"/>
              <a:t>bv</a:t>
            </a:r>
            <a:endParaRPr lang="en-US" sz="2400" dirty="0"/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400" dirty="0" err="1"/>
              <a:t>Mevr</a:t>
            </a:r>
            <a:r>
              <a:rPr lang="en-US" sz="2400" dirty="0"/>
              <a:t>. B (</a:t>
            </a:r>
            <a:r>
              <a:rPr lang="en-US" sz="2400" dirty="0" err="1"/>
              <a:t>Bouchra</a:t>
            </a:r>
            <a:r>
              <a:rPr lang="en-US" sz="2400" dirty="0"/>
              <a:t>) </a:t>
            </a:r>
            <a:r>
              <a:rPr lang="en-US" sz="2400" dirty="0" err="1"/>
              <a:t>Chairi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Servicemanager</a:t>
            </a:r>
            <a:endParaRPr lang="en-US" sz="2400" b="0" i="0" u="none" strike="noStrike" dirty="0"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9A309A7-1751-4ABE-A3C1-EEC40366AD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73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967D8EB6-EAE1-4F9C-B398-83321E2872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FE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xmlns="" id="{B20E56A9-0C75-454A-8374-327411551A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/>
          </a:blip>
          <a:srcRect t="604" r="-3" b="-2"/>
          <a:stretch/>
        </p:blipFill>
        <p:spPr>
          <a:xfrm>
            <a:off x="9030743" y="2474254"/>
            <a:ext cx="1912560" cy="1909489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353055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251</Words>
  <Application>Microsoft Office PowerPoint</Application>
  <PresentationFormat>Aangepast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Kantoorthema</vt:lpstr>
      <vt:lpstr>Bewonersvergadering de Warande              </vt:lpstr>
      <vt:lpstr>Agenda</vt:lpstr>
      <vt:lpstr>Activiteiten in de afgelopen periode</vt:lpstr>
      <vt:lpstr>Overleg met VB&amp;T, belangrijkste punten</vt:lpstr>
      <vt:lpstr>De grenzen  Binnen de rode lijn is  Bouwinvest</vt:lpstr>
      <vt:lpstr>Taakverdeling Bouwinvest en VB&amp;T</vt:lpstr>
      <vt:lpstr>Nieuwe accountmanagers</vt:lpstr>
      <vt:lpstr>En verder nog:</vt:lpstr>
      <vt:lpstr>Antwoord VB&amp;T verstuurd  2 November 2021</vt:lpstr>
      <vt:lpstr>Servicekosten en energieverbruik</vt:lpstr>
      <vt:lpstr>Van Bewonersgroep naar Bewonerscommissie</vt:lpstr>
      <vt:lpstr>Huidige organisatiestructuur</vt:lpstr>
      <vt:lpstr>Van Bewonersgroep naar Bewonerscommissie   Bekrachtigd door: </vt:lpstr>
      <vt:lpstr>Commissie uitbreiden</vt:lpstr>
      <vt:lpstr>Sociale activiteiten</vt:lpstr>
      <vt:lpstr>Resultaten behoeftenonderzoek</vt:lpstr>
      <vt:lpstr>Veel genoemde activiteiten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Bewonersvergadering de Warande</dc:title>
  <dc:creator>Vera Bergman</dc:creator>
  <cp:lastModifiedBy>jan de vries</cp:lastModifiedBy>
  <cp:revision>6</cp:revision>
  <dcterms:created xsi:type="dcterms:W3CDTF">2021-11-05T09:43:41Z</dcterms:created>
  <dcterms:modified xsi:type="dcterms:W3CDTF">2021-11-08T11:05:41Z</dcterms:modified>
</cp:coreProperties>
</file>