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65" r:id="rId5"/>
    <p:sldId id="258" r:id="rId6"/>
    <p:sldId id="268" r:id="rId7"/>
    <p:sldId id="267" r:id="rId8"/>
    <p:sldId id="259" r:id="rId9"/>
    <p:sldId id="262" r:id="rId10"/>
    <p:sldId id="263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Blad1!$A$1:$A$3</c:f>
              <c:strCache>
                <c:ptCount val="3"/>
                <c:pt idx="0">
                  <c:v>50-plus (23)</c:v>
                </c:pt>
                <c:pt idx="1">
                  <c:v>doorstromers (9)</c:v>
                </c:pt>
                <c:pt idx="2">
                  <c:v>expats (11)</c:v>
                </c:pt>
              </c:strCache>
            </c:strRef>
          </c:cat>
          <c:val>
            <c:numRef>
              <c:f>Blad1!$B$1:$B$3</c:f>
              <c:numCache>
                <c:formatCode>General</c:formatCode>
                <c:ptCount val="3"/>
                <c:pt idx="0">
                  <c:v>23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896184290025613"/>
          <c:y val="0.33150681670290605"/>
          <c:w val="0.24654205088323519"/>
          <c:h val="0.282395540707117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2438-2D35-4117-A611-A37BBE91F8F2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5327-9607-45C6-A1D3-2BC520F6DB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75327-9607-45C6-A1D3-2BC520F6DBB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5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95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24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9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39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12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48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14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6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78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19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98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4B707-8191-4277-B5C6-7483678B5DF9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292B-C3D5-44DD-AAF7-42153DF7D3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96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nl-NL" dirty="0" smtClean="0"/>
              <a:t>Bewonersraad Opstartbijeenkomst</a:t>
            </a:r>
            <a:endParaRPr lang="nl-NL" dirty="0"/>
          </a:p>
        </p:txBody>
      </p:sp>
      <p:pic>
        <p:nvPicPr>
          <p:cNvPr id="4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2896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123728" y="551723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/>
              <a:t>Gagelbosch</a:t>
            </a:r>
            <a:r>
              <a:rPr lang="nl-NL" sz="3200" dirty="0" smtClean="0"/>
              <a:t>, 22 september 2015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183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934304" y="2312628"/>
            <a:ext cx="936104" cy="2232248"/>
            <a:chOff x="1331640" y="1700808"/>
            <a:chExt cx="936104" cy="2232248"/>
          </a:xfrm>
        </p:grpSpPr>
        <p:sp>
          <p:nvSpPr>
            <p:cNvPr id="2" name="Afgeronde rechthoek 1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al 5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2555776" y="2348880"/>
            <a:ext cx="936104" cy="2232248"/>
            <a:chOff x="1331640" y="1700808"/>
            <a:chExt cx="936104" cy="2232248"/>
          </a:xfrm>
        </p:grpSpPr>
        <p:sp>
          <p:nvSpPr>
            <p:cNvPr id="11" name="Afgeronde rechthoek 10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4211960" y="2340408"/>
            <a:ext cx="936104" cy="2232248"/>
            <a:chOff x="1331640" y="1700808"/>
            <a:chExt cx="936104" cy="2232248"/>
          </a:xfrm>
        </p:grpSpPr>
        <p:sp>
          <p:nvSpPr>
            <p:cNvPr id="16" name="Afgeronde rechthoek 15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al 16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al 17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al 18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7452320" y="2380484"/>
            <a:ext cx="936104" cy="2232248"/>
            <a:chOff x="1331640" y="1700808"/>
            <a:chExt cx="936104" cy="2232248"/>
          </a:xfrm>
        </p:grpSpPr>
        <p:sp>
          <p:nvSpPr>
            <p:cNvPr id="26" name="Afgeronde rechthoek 25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1" name="Tekstvak 30"/>
          <p:cNvSpPr txBox="1"/>
          <p:nvPr/>
        </p:nvSpPr>
        <p:spPr>
          <a:xfrm>
            <a:off x="3023828" y="5141168"/>
            <a:ext cx="651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VETO INGELEGD</a:t>
            </a:r>
            <a:endParaRPr lang="nl-NL" sz="3200" dirty="0">
              <a:solidFill>
                <a:srgbClr val="FF0000"/>
              </a:solidFill>
            </a:endParaRPr>
          </a:p>
        </p:txBody>
      </p:sp>
      <p:grpSp>
        <p:nvGrpSpPr>
          <p:cNvPr id="32" name="Groep 31"/>
          <p:cNvGrpSpPr/>
          <p:nvPr/>
        </p:nvGrpSpPr>
        <p:grpSpPr>
          <a:xfrm>
            <a:off x="5868144" y="2348880"/>
            <a:ext cx="936104" cy="2232248"/>
            <a:chOff x="4178634" y="1196752"/>
            <a:chExt cx="936104" cy="2232248"/>
          </a:xfrm>
        </p:grpSpPr>
        <p:sp>
          <p:nvSpPr>
            <p:cNvPr id="33" name="Afgeronde rechthoek 32"/>
            <p:cNvSpPr/>
            <p:nvPr/>
          </p:nvSpPr>
          <p:spPr>
            <a:xfrm>
              <a:off x="4178634" y="1196752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4322650" y="196800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4322650" y="2714532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6" name="Ovaal 35"/>
          <p:cNvSpPr/>
          <p:nvPr/>
        </p:nvSpPr>
        <p:spPr>
          <a:xfrm>
            <a:off x="6012160" y="2442592"/>
            <a:ext cx="648072" cy="62636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3172920" y="1201167"/>
            <a:ext cx="28392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nl-NL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GO</a:t>
            </a:r>
            <a:endParaRPr lang="nl-NL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2267744" y="465968"/>
            <a:ext cx="536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Wat houdt voorstel in? – 3  </a:t>
            </a:r>
            <a:endParaRPr lang="nl-NL" sz="3600" dirty="0"/>
          </a:p>
        </p:txBody>
      </p:sp>
      <p:sp>
        <p:nvSpPr>
          <p:cNvPr id="38" name="Tekstvak 37"/>
          <p:cNvSpPr txBox="1"/>
          <p:nvPr/>
        </p:nvSpPr>
        <p:spPr>
          <a:xfrm>
            <a:off x="6156176" y="248154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8889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43608" y="5013176"/>
            <a:ext cx="684076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899592" y="116632"/>
            <a:ext cx="77797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Consultatie Bewonersraad 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Mogelijke onderwerpen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824672" y="1580014"/>
            <a:ext cx="7779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Interne publicaties of berichten aan bewoners met verwijzing naar of aanvulling op algemene huisregels in huurcontract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Voornemen beleidswijziging </a:t>
            </a:r>
            <a:r>
              <a:rPr lang="nl-NL" sz="2800" dirty="0" err="1" smtClean="0"/>
              <a:t>vb&amp;t</a:t>
            </a:r>
            <a:endParaRPr lang="nl-NL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Interne toetsing opgevangen bewonerssignalen/woonklachten, woonwensen en ideeën  voorafgaande aan externe actie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Beleid Bewonerscommissie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Verlichtingsmanagement algemene ruimten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116632"/>
            <a:ext cx="777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Activiteitenkalender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1187624" y="1340768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dirty="0" smtClean="0"/>
              <a:t> Maandag 5 oktober installatie fietsenrekken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dirty="0"/>
              <a:t> </a:t>
            </a:r>
            <a:r>
              <a:rPr lang="nl-NL" sz="2800" dirty="0" smtClean="0"/>
              <a:t>Woensdag 21  oktober 2</a:t>
            </a:r>
            <a:r>
              <a:rPr lang="nl-NL" sz="2800" baseline="30000" dirty="0" smtClean="0"/>
              <a:t>de</a:t>
            </a:r>
            <a:r>
              <a:rPr lang="nl-NL" sz="2800" dirty="0" smtClean="0"/>
              <a:t> Periodiek Overleg </a:t>
            </a:r>
            <a:r>
              <a:rPr lang="nl-NL" sz="2800" dirty="0" err="1" smtClean="0"/>
              <a:t>vb&amp;t</a:t>
            </a:r>
            <a:r>
              <a:rPr lang="nl-NL" sz="2800" dirty="0" smtClean="0"/>
              <a:t> – Klankbord Warande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7428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lc4T_2sxZEw/Tw7kPyZixkI/AAAAAAAAeZw/H4nkBKR3GRs/s1600/biertj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2353047"/>
            <a:ext cx="3644403" cy="348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67544" y="622429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Bedankt voor uw aanwezigheid en inbreng </a:t>
            </a:r>
            <a:endParaRPr lang="nl-NL" sz="3600" dirty="0"/>
          </a:p>
        </p:txBody>
      </p:sp>
      <p:sp>
        <p:nvSpPr>
          <p:cNvPr id="5" name="Tekstvak 4"/>
          <p:cNvSpPr txBox="1"/>
          <p:nvPr/>
        </p:nvSpPr>
        <p:spPr>
          <a:xfrm>
            <a:off x="3131840" y="6021288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Het bier wacht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714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509" y="980728"/>
            <a:ext cx="3075236" cy="30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3125146" y="242131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AGENDA</a:t>
            </a:r>
            <a:endParaRPr lang="nl-NL" sz="3600" dirty="0"/>
          </a:p>
        </p:txBody>
      </p:sp>
      <p:sp>
        <p:nvSpPr>
          <p:cNvPr id="3" name="Tekstvak 2"/>
          <p:cNvSpPr txBox="1"/>
          <p:nvPr/>
        </p:nvSpPr>
        <p:spPr>
          <a:xfrm>
            <a:off x="728800" y="989598"/>
            <a:ext cx="780363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nl-NL" sz="3200" dirty="0" smtClean="0"/>
              <a:t>Onderlinge kennismaking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nl-NL" sz="3200" dirty="0"/>
          </a:p>
          <a:p>
            <a:endParaRPr lang="nl-NL" sz="3200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nl-NL" sz="3200" dirty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nl-NL" sz="3200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nl-NL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3200" dirty="0"/>
              <a:t> </a:t>
            </a:r>
            <a:r>
              <a:rPr lang="nl-NL" sz="3200" dirty="0" smtClean="0"/>
              <a:t>Processchema consultatie</a:t>
            </a:r>
            <a:endParaRPr lang="nl-NL" sz="3600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nl-NL" sz="3200" dirty="0" smtClean="0"/>
              <a:t>Voorstel besluitneming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nl-NL" sz="3200" dirty="0" smtClean="0"/>
              <a:t>Mogelijke onderwerpen voor toekomstige beslissing door Bewonersraad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2693098" y="2575937"/>
            <a:ext cx="864096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Willem</a:t>
            </a:r>
            <a:endParaRPr lang="nl-NL" sz="1200" dirty="0"/>
          </a:p>
        </p:txBody>
      </p:sp>
      <p:sp>
        <p:nvSpPr>
          <p:cNvPr id="6" name="Tekstvak 5"/>
          <p:cNvSpPr txBox="1"/>
          <p:nvPr/>
        </p:nvSpPr>
        <p:spPr>
          <a:xfrm>
            <a:off x="4024679" y="197311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Ruud</a:t>
            </a:r>
            <a:endParaRPr lang="nl-NL" sz="1200" dirty="0"/>
          </a:p>
        </p:txBody>
      </p:sp>
      <p:sp>
        <p:nvSpPr>
          <p:cNvPr id="9" name="Tekstvak 8"/>
          <p:cNvSpPr txBox="1"/>
          <p:nvPr/>
        </p:nvSpPr>
        <p:spPr>
          <a:xfrm>
            <a:off x="3372031" y="224134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 smtClean="0"/>
              <a:t>Siep</a:t>
            </a:r>
            <a:endParaRPr lang="nl-NL" sz="1200" dirty="0"/>
          </a:p>
        </p:txBody>
      </p:sp>
      <p:sp>
        <p:nvSpPr>
          <p:cNvPr id="10" name="Tekstvak 9"/>
          <p:cNvSpPr txBox="1"/>
          <p:nvPr/>
        </p:nvSpPr>
        <p:spPr>
          <a:xfrm>
            <a:off x="5220072" y="26369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Louis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4716016" y="209942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Hans</a:t>
            </a:r>
            <a:endParaRPr lang="nl-NL" sz="1200" dirty="0"/>
          </a:p>
        </p:txBody>
      </p:sp>
      <p:sp>
        <p:nvSpPr>
          <p:cNvPr id="15" name="Tekstvak 14"/>
          <p:cNvSpPr txBox="1"/>
          <p:nvPr/>
        </p:nvSpPr>
        <p:spPr>
          <a:xfrm>
            <a:off x="5341697" y="29392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44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2056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499992" y="1896800"/>
            <a:ext cx="3816424" cy="668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11560" y="4005064"/>
            <a:ext cx="35643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Minimaal 7 huurders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Meer leden= beter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Geen verkiezingen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Nederlandstalig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Bereikbaar per e-mail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Geen formele status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139952" y="332656"/>
            <a:ext cx="4448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Minimale tijdsimpact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Meedenken en meebeslissen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Het “doen” is aan de bewonerscommissie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Consultatie per e-mail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R</a:t>
            </a:r>
            <a:r>
              <a:rPr lang="nl-NL" sz="2400" dirty="0" smtClean="0"/>
              <a:t>oulatie evt. tegenvoorstellen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Bij uitzondering vergadering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Meerderheid beslist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Regels naar behoefte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080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2339752" y="1988840"/>
            <a:ext cx="3312368" cy="3669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Afgeronde rechthoek 11"/>
          <p:cNvSpPr/>
          <p:nvPr/>
        </p:nvSpPr>
        <p:spPr>
          <a:xfrm>
            <a:off x="2339752" y="2597309"/>
            <a:ext cx="3312368" cy="4962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1475656" y="55613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Consultatie </a:t>
            </a:r>
            <a:r>
              <a:rPr lang="nl-NL" sz="2400" dirty="0" smtClean="0"/>
              <a:t>bewonersraad </a:t>
            </a:r>
            <a:r>
              <a:rPr lang="nl-NL" sz="2400" dirty="0" smtClean="0"/>
              <a:t>- processchema</a:t>
            </a:r>
            <a:endParaRPr lang="nl-NL" sz="2400" dirty="0"/>
          </a:p>
        </p:txBody>
      </p:sp>
      <p:grpSp>
        <p:nvGrpSpPr>
          <p:cNvPr id="44" name="Groep 43"/>
          <p:cNvGrpSpPr/>
          <p:nvPr/>
        </p:nvGrpSpPr>
        <p:grpSpPr>
          <a:xfrm>
            <a:off x="2297956" y="760843"/>
            <a:ext cx="3312368" cy="1413824"/>
            <a:chOff x="107504" y="773415"/>
            <a:chExt cx="3312368" cy="1413824"/>
          </a:xfrm>
        </p:grpSpPr>
        <p:sp>
          <p:nvSpPr>
            <p:cNvPr id="4" name="Afgeronde rechthoek 3"/>
            <p:cNvSpPr/>
            <p:nvPr/>
          </p:nvSpPr>
          <p:spPr>
            <a:xfrm>
              <a:off x="608490" y="773415"/>
              <a:ext cx="2354308" cy="96802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" name="Tekstvak 2"/>
            <p:cNvSpPr txBox="1"/>
            <p:nvPr/>
          </p:nvSpPr>
          <p:spPr>
            <a:xfrm>
              <a:off x="107504" y="802244"/>
              <a:ext cx="33123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dirty="0" smtClean="0"/>
                <a:t> Maken</a:t>
              </a:r>
              <a:r>
                <a:rPr lang="nl-NL" sz="1600" dirty="0" smtClean="0"/>
                <a:t> voorstel (</a:t>
              </a:r>
              <a:r>
                <a:rPr lang="nl-NL" sz="1600" dirty="0" smtClean="0"/>
                <a:t>incl. </a:t>
              </a:r>
              <a:r>
                <a:rPr lang="nl-NL" sz="1600" dirty="0" smtClean="0"/>
                <a:t>opties) </a:t>
              </a:r>
              <a:r>
                <a:rPr lang="nl-NL" sz="1600" dirty="0"/>
                <a:t/>
              </a:r>
              <a:br>
                <a:rPr lang="nl-NL" sz="1600" dirty="0"/>
              </a:br>
              <a:r>
                <a:rPr lang="nl-NL" sz="1600" dirty="0" smtClean="0"/>
                <a:t>door </a:t>
              </a:r>
              <a:r>
                <a:rPr lang="nl-NL" sz="1600" dirty="0" smtClean="0"/>
                <a:t>coördinator </a:t>
              </a:r>
              <a:br>
                <a:rPr lang="nl-NL" sz="1600" dirty="0" smtClean="0"/>
              </a:br>
              <a:r>
                <a:rPr lang="nl-NL" sz="1600" dirty="0" smtClean="0"/>
                <a:t>Klankbord Warande</a:t>
              </a:r>
              <a:endParaRPr lang="nl-NL" sz="1600" dirty="0" smtClean="0"/>
            </a:p>
            <a:p>
              <a:endParaRPr lang="nl-NL" sz="1600" dirty="0"/>
            </a:p>
            <a:p>
              <a:endParaRPr lang="nl-NL" sz="2000" dirty="0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2411760" y="198884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Roulatie voorstel bij </a:t>
            </a:r>
            <a:r>
              <a:rPr lang="nl-NL" sz="1600" dirty="0" smtClean="0"/>
              <a:t>bewonersraad</a:t>
            </a:r>
            <a:endParaRPr lang="nl-NL" sz="1600" dirty="0" smtClean="0"/>
          </a:p>
          <a:p>
            <a:endParaRPr lang="nl-NL" sz="1600" dirty="0" smtClean="0"/>
          </a:p>
        </p:txBody>
      </p:sp>
      <p:sp>
        <p:nvSpPr>
          <p:cNvPr id="14" name="Stroomdiagram: Beslissing 13"/>
          <p:cNvSpPr/>
          <p:nvPr/>
        </p:nvSpPr>
        <p:spPr>
          <a:xfrm>
            <a:off x="2771800" y="3251233"/>
            <a:ext cx="2299487" cy="936104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374767" y="3464714"/>
            <a:ext cx="3205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Geheel nieuwe</a:t>
            </a:r>
          </a:p>
          <a:p>
            <a:pPr algn="ctr"/>
            <a:r>
              <a:rPr lang="nl-NL" sz="1600" dirty="0" smtClean="0"/>
              <a:t>Optie?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300192" y="181636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/>
              <a:t>Herroulatie</a:t>
            </a:r>
            <a:endParaRPr lang="nl-NL" sz="2000" dirty="0" smtClean="0"/>
          </a:p>
          <a:p>
            <a:endParaRPr lang="nl-NL" sz="1600" dirty="0"/>
          </a:p>
          <a:p>
            <a:endParaRPr lang="nl-NL" sz="2000" dirty="0"/>
          </a:p>
        </p:txBody>
      </p:sp>
      <p:grpSp>
        <p:nvGrpSpPr>
          <p:cNvPr id="5" name="Groep 4"/>
          <p:cNvGrpSpPr/>
          <p:nvPr/>
        </p:nvGrpSpPr>
        <p:grpSpPr>
          <a:xfrm>
            <a:off x="2195736" y="4594483"/>
            <a:ext cx="3384376" cy="1210781"/>
            <a:chOff x="107504" y="4941168"/>
            <a:chExt cx="3384376" cy="1210781"/>
          </a:xfrm>
        </p:grpSpPr>
        <p:sp>
          <p:nvSpPr>
            <p:cNvPr id="6" name="Afgeronde rechthoek 5"/>
            <p:cNvSpPr/>
            <p:nvPr/>
          </p:nvSpPr>
          <p:spPr>
            <a:xfrm>
              <a:off x="179512" y="4941168"/>
              <a:ext cx="3312368" cy="73395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107504" y="5013176"/>
              <a:ext cx="3312368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dirty="0" smtClean="0"/>
                <a:t>Finaal voorstel voor beslissing </a:t>
              </a:r>
            </a:p>
            <a:p>
              <a:pPr algn="ctr"/>
              <a:r>
                <a:rPr lang="nl-NL" sz="1600" dirty="0"/>
                <a:t>b</a:t>
              </a:r>
              <a:r>
                <a:rPr lang="nl-NL" sz="1600" dirty="0" smtClean="0"/>
                <a:t>ij </a:t>
              </a:r>
              <a:r>
                <a:rPr lang="nl-NL" sz="1600" dirty="0" smtClean="0"/>
                <a:t>bewonersraad </a:t>
              </a:r>
              <a:endParaRPr lang="nl-NL" sz="1600" dirty="0" smtClean="0"/>
            </a:p>
            <a:p>
              <a:endParaRPr lang="nl-NL" sz="1600" dirty="0"/>
            </a:p>
            <a:p>
              <a:endParaRPr lang="nl-NL" sz="2000" dirty="0"/>
            </a:p>
          </p:txBody>
        </p:sp>
      </p:grpSp>
      <p:cxnSp>
        <p:nvCxnSpPr>
          <p:cNvPr id="16" name="Rechte verbindingslijn 15"/>
          <p:cNvCxnSpPr/>
          <p:nvPr/>
        </p:nvCxnSpPr>
        <p:spPr>
          <a:xfrm flipV="1">
            <a:off x="5076056" y="3719285"/>
            <a:ext cx="3096344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8172400" y="2172327"/>
            <a:ext cx="0" cy="15227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3923928" y="1733284"/>
            <a:ext cx="0" cy="2555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3923928" y="4187337"/>
            <a:ext cx="0" cy="4000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H="1">
            <a:off x="5652120" y="2164860"/>
            <a:ext cx="2514461" cy="74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6699147" y="3356992"/>
            <a:ext cx="609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JA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3923928" y="4149080"/>
            <a:ext cx="6091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NEE</a:t>
            </a:r>
          </a:p>
          <a:p>
            <a:endParaRPr lang="nl-NL" sz="1600" dirty="0"/>
          </a:p>
          <a:p>
            <a:endParaRPr lang="nl-NL" sz="2000" dirty="0"/>
          </a:p>
        </p:txBody>
      </p:sp>
      <p:sp>
        <p:nvSpPr>
          <p:cNvPr id="23" name="Afgeronde rechthoek 22"/>
          <p:cNvSpPr/>
          <p:nvPr/>
        </p:nvSpPr>
        <p:spPr>
          <a:xfrm>
            <a:off x="2721748" y="5673878"/>
            <a:ext cx="2354308" cy="3006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2328069" y="2533226"/>
            <a:ext cx="332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Verwerking commentaren </a:t>
            </a:r>
          </a:p>
          <a:p>
            <a:pPr algn="ctr"/>
            <a:r>
              <a:rPr lang="nl-NL" sz="1600" dirty="0"/>
              <a:t>d</a:t>
            </a:r>
            <a:r>
              <a:rPr lang="nl-NL" sz="1600" dirty="0" smtClean="0"/>
              <a:t>oor </a:t>
            </a:r>
            <a:r>
              <a:rPr lang="nl-NL" sz="1600" dirty="0" smtClean="0"/>
              <a:t>coördinator </a:t>
            </a:r>
            <a:endParaRPr lang="nl-NL" sz="1600" dirty="0" smtClean="0"/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3923928" y="2348880"/>
            <a:ext cx="0" cy="2484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>
            <a:off x="3923928" y="3093540"/>
            <a:ext cx="2384" cy="1576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vak 38"/>
          <p:cNvSpPr txBox="1"/>
          <p:nvPr/>
        </p:nvSpPr>
        <p:spPr>
          <a:xfrm>
            <a:off x="2195736" y="5635987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 smtClean="0">
                <a:solidFill>
                  <a:srgbClr val="00B050"/>
                </a:solidFill>
              </a:rPr>
              <a:t>GO</a:t>
            </a:r>
            <a:r>
              <a:rPr lang="nl-NL" sz="1600" dirty="0" smtClean="0"/>
              <a:t> or </a:t>
            </a:r>
            <a:r>
              <a:rPr lang="nl-NL" sz="1600" b="1" dirty="0" smtClean="0">
                <a:solidFill>
                  <a:srgbClr val="FF0000"/>
                </a:solidFill>
              </a:rPr>
              <a:t>NO GO</a:t>
            </a: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3923928" y="5328433"/>
            <a:ext cx="0" cy="3454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8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644008" y="2996952"/>
            <a:ext cx="25922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11560" y="4005064"/>
            <a:ext cx="35643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>
                <a:solidFill>
                  <a:srgbClr val="FF0000"/>
                </a:solidFill>
              </a:rPr>
              <a:t>Minimaal 7 huurders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Meer leden= beter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Geen verkiezingen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Nederlandstalig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Bereikbaar per e-mail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Geen formele status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175956" y="372720"/>
            <a:ext cx="49680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Minimale tijdsimpact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Meedenken en meebeslissen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Het “doen” is aan de bewonerscommissie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Consultatie per e-mail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R</a:t>
            </a:r>
            <a:r>
              <a:rPr lang="nl-NL" sz="2400" dirty="0" smtClean="0"/>
              <a:t>oulatie evt. tegenvoorstellen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Bij uitzondering vergadering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Meerderheid beslist  </a:t>
            </a:r>
            <a:r>
              <a:rPr lang="nl-NL" sz="2400" dirty="0" smtClean="0">
                <a:solidFill>
                  <a:srgbClr val="FF0000"/>
                </a:solidFill>
              </a:rPr>
              <a:t>Hoe nu bij 5?</a:t>
            </a:r>
            <a:endParaRPr lang="nl-NL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Regels naar behoefte</a:t>
            </a:r>
            <a:endParaRPr lang="nl-NL" sz="2400" dirty="0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4355976" y="4221088"/>
            <a:ext cx="36724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V="1">
            <a:off x="8028384" y="3429000"/>
            <a:ext cx="0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7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190381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Opbouw huurdersbestand Warande</a:t>
            </a:r>
            <a:endParaRPr lang="nl-NL" sz="3600" dirty="0"/>
          </a:p>
        </p:txBody>
      </p:sp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959474"/>
              </p:ext>
            </p:extLst>
          </p:nvPr>
        </p:nvGraphicFramePr>
        <p:xfrm>
          <a:off x="2286000" y="2057400"/>
          <a:ext cx="509431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693583"/>
              </p:ext>
            </p:extLst>
          </p:nvPr>
        </p:nvGraphicFramePr>
        <p:xfrm>
          <a:off x="1979712" y="1124744"/>
          <a:ext cx="52565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827584" y="409507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Bewonersraad komt volledig uit segment 50-plus/ ‘permanente’ huurdersbestand</a:t>
            </a:r>
          </a:p>
          <a:p>
            <a:endParaRPr lang="nl-NL" dirty="0"/>
          </a:p>
          <a:p>
            <a:r>
              <a:rPr lang="nl-NL" dirty="0" smtClean="0"/>
              <a:t>Doorstromers hebben zich niet ter beschikking gesteld voor zitting te nemen in Bewonersraad</a:t>
            </a:r>
          </a:p>
          <a:p>
            <a:endParaRPr lang="nl-NL" dirty="0"/>
          </a:p>
          <a:p>
            <a:r>
              <a:rPr lang="nl-NL" dirty="0" smtClean="0"/>
              <a:t>Expats voldoen niet aan de voorwaarde Nederlandstalig om zitting te nemen; afgezien daarvan is mijn persoonlijke ervaring dit zij een dergelijke functie zien voor invulling vanuit het permanente bewonersbestand. </a:t>
            </a:r>
          </a:p>
          <a:p>
            <a:endParaRPr lang="nl-NL" dirty="0"/>
          </a:p>
          <a:p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5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332656"/>
            <a:ext cx="8061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/>
              <a:t>Opties besluitneming  door Bewonersraad</a:t>
            </a:r>
            <a:endParaRPr lang="nl-NL" sz="3600" dirty="0"/>
          </a:p>
        </p:txBody>
      </p:sp>
      <p:sp>
        <p:nvSpPr>
          <p:cNvPr id="3" name="Ovaal 2"/>
          <p:cNvSpPr/>
          <p:nvPr/>
        </p:nvSpPr>
        <p:spPr>
          <a:xfrm>
            <a:off x="719928" y="1556792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449696" y="1556792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95736" y="1556792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987824" y="1556792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707904" y="1556792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004048" y="159917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unaniem</a:t>
            </a:r>
            <a:endParaRPr lang="nl-NL" sz="2400" dirty="0"/>
          </a:p>
        </p:txBody>
      </p:sp>
      <p:sp>
        <p:nvSpPr>
          <p:cNvPr id="11" name="Ovaal 10"/>
          <p:cNvSpPr/>
          <p:nvPr/>
        </p:nvSpPr>
        <p:spPr>
          <a:xfrm>
            <a:off x="749312" y="2420888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1449696" y="2420896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2195736" y="2420896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987824" y="2386335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727992" y="2382551"/>
            <a:ext cx="530016" cy="504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5004048" y="2388358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</a:t>
            </a:r>
            <a:r>
              <a:rPr lang="nl-NL" sz="2400" dirty="0" smtClean="0"/>
              <a:t>ijna unaniem </a:t>
            </a:r>
            <a:r>
              <a:rPr lang="nl-NL" sz="2000" dirty="0" smtClean="0"/>
              <a:t>– 1 onthouding </a:t>
            </a:r>
            <a:endParaRPr lang="nl-NL" sz="2000" dirty="0"/>
          </a:p>
        </p:txBody>
      </p:sp>
      <p:sp>
        <p:nvSpPr>
          <p:cNvPr id="17" name="Ovaal 16"/>
          <p:cNvSpPr/>
          <p:nvPr/>
        </p:nvSpPr>
        <p:spPr>
          <a:xfrm>
            <a:off x="755576" y="3284984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1481904" y="3251280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195736" y="3251280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2987824" y="3284984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2195736" y="4149929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3702576" y="3284984"/>
            <a:ext cx="530016" cy="5040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70152" y="4149929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1449696" y="4149929"/>
            <a:ext cx="530016" cy="5040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3022416" y="4132745"/>
            <a:ext cx="530016" cy="5040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/>
          <p:cNvSpPr/>
          <p:nvPr/>
        </p:nvSpPr>
        <p:spPr>
          <a:xfrm>
            <a:off x="3727992" y="4102489"/>
            <a:ext cx="530016" cy="5040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5004048" y="325128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</a:t>
            </a:r>
            <a:r>
              <a:rPr lang="nl-NL" sz="2400" dirty="0" smtClean="0"/>
              <a:t>uime meerderheid</a:t>
            </a:r>
            <a:endParaRPr lang="nl-NL" sz="2400" dirty="0"/>
          </a:p>
        </p:txBody>
      </p:sp>
      <p:sp>
        <p:nvSpPr>
          <p:cNvPr id="31" name="Tekstvak 30"/>
          <p:cNvSpPr txBox="1"/>
          <p:nvPr/>
        </p:nvSpPr>
        <p:spPr>
          <a:xfrm>
            <a:off x="5076056" y="410248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meerderheid</a:t>
            </a:r>
            <a:endParaRPr lang="nl-NL" sz="2400" dirty="0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539552" y="515719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724632" y="5555267"/>
            <a:ext cx="459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Extra instrument: recht van veto </a:t>
            </a:r>
            <a:endParaRPr lang="nl-NL" sz="2400" dirty="0"/>
          </a:p>
        </p:txBody>
      </p:sp>
      <p:sp>
        <p:nvSpPr>
          <p:cNvPr id="36" name="Ovaal 35"/>
          <p:cNvSpPr/>
          <p:nvPr/>
        </p:nvSpPr>
        <p:spPr>
          <a:xfrm>
            <a:off x="7074024" y="5494776"/>
            <a:ext cx="530016" cy="5040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7092280" y="544522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5882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934304" y="2312628"/>
            <a:ext cx="936104" cy="2232248"/>
            <a:chOff x="1331640" y="1700808"/>
            <a:chExt cx="936104" cy="2232248"/>
          </a:xfrm>
        </p:grpSpPr>
        <p:sp>
          <p:nvSpPr>
            <p:cNvPr id="2" name="Afgeronde rechthoek 1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al 5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2555776" y="2348880"/>
            <a:ext cx="936104" cy="2232248"/>
            <a:chOff x="1331640" y="1700808"/>
            <a:chExt cx="936104" cy="2232248"/>
          </a:xfrm>
        </p:grpSpPr>
        <p:sp>
          <p:nvSpPr>
            <p:cNvPr id="11" name="Afgeronde rechthoek 10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4211960" y="2340408"/>
            <a:ext cx="936104" cy="2232248"/>
            <a:chOff x="1331640" y="1700808"/>
            <a:chExt cx="936104" cy="2232248"/>
          </a:xfrm>
        </p:grpSpPr>
        <p:sp>
          <p:nvSpPr>
            <p:cNvPr id="16" name="Afgeronde rechthoek 15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al 16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al 17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al 18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2372100"/>
            <a:ext cx="936104" cy="2232248"/>
            <a:chOff x="1331640" y="1700808"/>
            <a:chExt cx="936104" cy="2232248"/>
          </a:xfrm>
        </p:grpSpPr>
        <p:sp>
          <p:nvSpPr>
            <p:cNvPr id="21" name="Afgeronde rechthoek 20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7452320" y="2380484"/>
            <a:ext cx="936104" cy="2232248"/>
            <a:chOff x="1331640" y="1700808"/>
            <a:chExt cx="936104" cy="2232248"/>
          </a:xfrm>
        </p:grpSpPr>
        <p:sp>
          <p:nvSpPr>
            <p:cNvPr id="26" name="Afgeronde rechthoek 25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0" name="Rechthoek 29"/>
          <p:cNvSpPr/>
          <p:nvPr/>
        </p:nvSpPr>
        <p:spPr>
          <a:xfrm>
            <a:off x="3729518" y="1112299"/>
            <a:ext cx="13981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GO</a:t>
            </a:r>
            <a:endParaRPr lang="nl-NL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1475656" y="4932457"/>
            <a:ext cx="666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Unaniem besluit – alle 5 leden akkoord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502256" y="217951"/>
            <a:ext cx="7670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Voorstel is : “bijna unaniem + veto”</a:t>
            </a:r>
          </a:p>
          <a:p>
            <a:pPr algn="ctr"/>
            <a:r>
              <a:rPr lang="nl-NL" sz="2800" dirty="0" smtClean="0"/>
              <a:t>Wat houdt dit in?  - 1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07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934304" y="2348880"/>
            <a:ext cx="936104" cy="223224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499992" y="1127748"/>
            <a:ext cx="648072" cy="626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2602657" y="2336613"/>
            <a:ext cx="936104" cy="2232248"/>
            <a:chOff x="1331640" y="1700808"/>
            <a:chExt cx="936104" cy="2232248"/>
          </a:xfrm>
        </p:grpSpPr>
        <p:sp>
          <p:nvSpPr>
            <p:cNvPr id="11" name="Afgeronde rechthoek 10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4211960" y="2340408"/>
            <a:ext cx="936104" cy="2232248"/>
            <a:chOff x="1331640" y="1700808"/>
            <a:chExt cx="936104" cy="2232248"/>
          </a:xfrm>
        </p:grpSpPr>
        <p:sp>
          <p:nvSpPr>
            <p:cNvPr id="16" name="Afgeronde rechthoek 15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al 16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al 17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al 18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2372100"/>
            <a:ext cx="936104" cy="2232248"/>
            <a:chOff x="1331640" y="1700808"/>
            <a:chExt cx="936104" cy="2232248"/>
          </a:xfrm>
        </p:grpSpPr>
        <p:sp>
          <p:nvSpPr>
            <p:cNvPr id="21" name="Afgeronde rechthoek 20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7452320" y="2380484"/>
            <a:ext cx="936104" cy="2232248"/>
            <a:chOff x="1331640" y="1700808"/>
            <a:chExt cx="936104" cy="2232248"/>
          </a:xfrm>
        </p:grpSpPr>
        <p:sp>
          <p:nvSpPr>
            <p:cNvPr id="26" name="Afgeronde rechthoek 25"/>
            <p:cNvSpPr/>
            <p:nvPr/>
          </p:nvSpPr>
          <p:spPr>
            <a:xfrm>
              <a:off x="1331640" y="1700808"/>
              <a:ext cx="936104" cy="223224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1475656" y="1760280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1475656" y="2472056"/>
              <a:ext cx="648072" cy="626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1475656" y="3194568"/>
              <a:ext cx="648072" cy="6263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rgbClr val="00B05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Ovaal 7"/>
          <p:cNvSpPr/>
          <p:nvPr/>
        </p:nvSpPr>
        <p:spPr>
          <a:xfrm>
            <a:off x="1078320" y="3842640"/>
            <a:ext cx="648072" cy="62636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078320" y="3140968"/>
            <a:ext cx="648072" cy="62636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/>
          <p:cNvSpPr/>
          <p:nvPr/>
        </p:nvSpPr>
        <p:spPr>
          <a:xfrm>
            <a:off x="1078320" y="2411504"/>
            <a:ext cx="648072" cy="626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2123728" y="5085184"/>
            <a:ext cx="651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Besluit met één onthouding</a:t>
            </a:r>
            <a:endParaRPr lang="nl-NL" sz="3200" dirty="0"/>
          </a:p>
        </p:txBody>
      </p:sp>
      <p:sp>
        <p:nvSpPr>
          <p:cNvPr id="35" name="Rechthoek 34"/>
          <p:cNvSpPr/>
          <p:nvPr/>
        </p:nvSpPr>
        <p:spPr>
          <a:xfrm>
            <a:off x="3812182" y="1127748"/>
            <a:ext cx="13981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GO</a:t>
            </a:r>
            <a:endParaRPr lang="nl-NL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339752" y="508473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Wat houdt voorstel in? - 2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1917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377</Words>
  <Application>Microsoft Office PowerPoint</Application>
  <PresentationFormat>Diavoorstelling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Bewonersraad Opstartbijeenkomst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Bewonersraad Opstartbijeenkomst</dc:title>
  <dc:creator>jan de vries</dc:creator>
  <cp:lastModifiedBy>jan de vries</cp:lastModifiedBy>
  <cp:revision>56</cp:revision>
  <dcterms:created xsi:type="dcterms:W3CDTF">2015-09-16T17:40:05Z</dcterms:created>
  <dcterms:modified xsi:type="dcterms:W3CDTF">2015-10-01T20:14:19Z</dcterms:modified>
</cp:coreProperties>
</file>