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7" r:id="rId3"/>
    <p:sldId id="271" r:id="rId4"/>
    <p:sldId id="275" r:id="rId5"/>
    <p:sldId id="257" r:id="rId6"/>
    <p:sldId id="258" r:id="rId7"/>
    <p:sldId id="259" r:id="rId8"/>
    <p:sldId id="272" r:id="rId9"/>
    <p:sldId id="261" r:id="rId10"/>
    <p:sldId id="260" r:id="rId11"/>
    <p:sldId id="262" r:id="rId12"/>
    <p:sldId id="264" r:id="rId13"/>
    <p:sldId id="269" r:id="rId14"/>
    <p:sldId id="263" r:id="rId15"/>
    <p:sldId id="265" r:id="rId16"/>
    <p:sldId id="266" r:id="rId17"/>
    <p:sldId id="270" r:id="rId18"/>
    <p:sldId id="268" r:id="rId19"/>
    <p:sldId id="273" r:id="rId20"/>
    <p:sldId id="274" r:id="rId2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de Vries" initials="jdV"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89247" autoAdjust="0"/>
  </p:normalViewPr>
  <p:slideViewPr>
    <p:cSldViewPr>
      <p:cViewPr>
        <p:scale>
          <a:sx n="100" d="100"/>
          <a:sy n="100" d="100"/>
        </p:scale>
        <p:origin x="-498" y="9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de Vries" userId="94581951_tp_dropbox" providerId="OAuth2" clId="{20F2C9D0-F2A6-034E-ACE8-6AEF591FE3D1}"/>
    <pc:docChg chg="modSld">
      <pc:chgData name="jan de Vries" userId="94581951_tp_dropbox" providerId="OAuth2" clId="{20F2C9D0-F2A6-034E-ACE8-6AEF591FE3D1}" dt="2019-03-11T07:58:14.601" v="3"/>
      <pc:docMkLst>
        <pc:docMk/>
      </pc:docMkLst>
      <pc:sldChg chg="addSp addCm modCm">
        <pc:chgData name="jan de Vries" userId="94581951_tp_dropbox" providerId="OAuth2" clId="{20F2C9D0-F2A6-034E-ACE8-6AEF591FE3D1}" dt="2019-03-11T07:58:14.601" v="3"/>
        <pc:sldMkLst>
          <pc:docMk/>
          <pc:sldMk cId="1232517016" sldId="271"/>
        </pc:sldMkLst>
        <pc:spChg chg="add">
          <ac:chgData name="jan de Vries" userId="94581951_tp_dropbox" providerId="OAuth2" clId="{20F2C9D0-F2A6-034E-ACE8-6AEF591FE3D1}" dt="2019-03-11T07:53:06.768" v="0" actId="22"/>
          <ac:spMkLst>
            <pc:docMk/>
            <pc:sldMk cId="1232517016" sldId="271"/>
            <ac:spMk id="8" creationId="{361D4D9C-8C14-C94A-BF30-DA8D59CDCD55}"/>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3-11T08:53:17.467" idx="1">
    <p:pos x="10" y="10"/>
    <p:text>Uit een eerste navraag is naarvoren gekomen dat zowel het gezondheidscentrum, Gagelbosch en Fleuriade over een AED beschikken. De AED die in Gagelbosch hangt is alleen beschikbaar tijden de openingstijden van het restaurant.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AF2F1F-B97A-40E6-94A9-042EFCA69E27}" type="datetimeFigureOut">
              <a:rPr lang="nl-NL" smtClean="0"/>
              <a:t>12-3-2019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B0BA3F-D027-4A34-9416-A587E19FF050}" type="slidenum">
              <a:rPr lang="nl-NL" smtClean="0"/>
              <a:t>‹nr.›</a:t>
            </a:fld>
            <a:endParaRPr lang="nl-NL"/>
          </a:p>
        </p:txBody>
      </p:sp>
    </p:spTree>
    <p:extLst>
      <p:ext uri="{BB962C8B-B14F-4D97-AF65-F5344CB8AC3E}">
        <p14:creationId xmlns:p14="http://schemas.microsoft.com/office/powerpoint/2010/main" val="465187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Met ingang</a:t>
            </a:r>
            <a:r>
              <a:rPr lang="nl-NL" baseline="0" dirty="0"/>
              <a:t> van dit overleg is overgegaan op een meer visuele presentatie van de diverse bespreekpunten.  </a:t>
            </a:r>
            <a:endParaRPr lang="nl-NL" baseline="0" dirty="0" smtClean="0"/>
          </a:p>
          <a:p>
            <a:endParaRPr lang="nl-NL" baseline="0" dirty="0" smtClean="0"/>
          </a:p>
          <a:p>
            <a:r>
              <a:rPr lang="nl-NL" u="sng" baseline="0" dirty="0" smtClean="0"/>
              <a:t>Opmerking</a:t>
            </a:r>
            <a:r>
              <a:rPr lang="nl-NL" baseline="0" dirty="0" smtClean="0"/>
              <a:t>: accountmanager </a:t>
            </a:r>
            <a:r>
              <a:rPr lang="nl-NL" baseline="0" dirty="0" err="1" smtClean="0"/>
              <a:t>Servie</a:t>
            </a:r>
            <a:r>
              <a:rPr lang="nl-NL" baseline="0" dirty="0" smtClean="0"/>
              <a:t> van Eijck zal door een </a:t>
            </a:r>
            <a:r>
              <a:rPr lang="nl-NL" i="1" baseline="0" dirty="0" smtClean="0"/>
              <a:t>last-minute</a:t>
            </a:r>
            <a:r>
              <a:rPr lang="nl-NL" baseline="0" dirty="0" smtClean="0"/>
              <a:t> conflicterende agenda helaas niet bij het overleg aanwezig kunnen zijn.  Wel aanwezig zullen zijn namens </a:t>
            </a:r>
            <a:r>
              <a:rPr lang="nl-NL" baseline="0" dirty="0" err="1" smtClean="0"/>
              <a:t>vb&amp;t</a:t>
            </a:r>
            <a:r>
              <a:rPr lang="nl-NL" baseline="0" dirty="0" smtClean="0"/>
              <a:t>: Francine </a:t>
            </a:r>
            <a:r>
              <a:rPr lang="nl-NL" baseline="0" dirty="0" err="1" smtClean="0"/>
              <a:t>Klaesssens</a:t>
            </a:r>
            <a:r>
              <a:rPr lang="nl-NL" baseline="0" dirty="0" smtClean="0"/>
              <a:t> – plaatsvervangend accountmanager en Pim Jansen – technisch manager.  </a:t>
            </a:r>
            <a:endParaRPr lang="nl-NL" dirty="0"/>
          </a:p>
        </p:txBody>
      </p:sp>
      <p:sp>
        <p:nvSpPr>
          <p:cNvPr id="4" name="Tijdelijke aanduiding voor dianummer 3"/>
          <p:cNvSpPr>
            <a:spLocks noGrp="1"/>
          </p:cNvSpPr>
          <p:nvPr>
            <p:ph type="sldNum" sz="quarter" idx="10"/>
          </p:nvPr>
        </p:nvSpPr>
        <p:spPr/>
        <p:txBody>
          <a:bodyPr/>
          <a:lstStyle/>
          <a:p>
            <a:fld id="{B1B0BA3F-D027-4A34-9416-A587E19FF050}" type="slidenum">
              <a:rPr lang="nl-NL" smtClean="0"/>
              <a:t>1</a:t>
            </a:fld>
            <a:endParaRPr lang="nl-NL"/>
          </a:p>
        </p:txBody>
      </p:sp>
    </p:spTree>
    <p:extLst>
      <p:ext uri="{BB962C8B-B14F-4D97-AF65-F5344CB8AC3E}">
        <p14:creationId xmlns:p14="http://schemas.microsoft.com/office/powerpoint/2010/main" val="2925244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dirty="0"/>
              <a:t>Opmerking</a:t>
            </a:r>
            <a:r>
              <a:rPr lang="nl-NL" dirty="0"/>
              <a:t>: </a:t>
            </a:r>
            <a:r>
              <a:rPr lang="nl-NL" dirty="0" smtClean="0"/>
              <a:t>De elektronische</a:t>
            </a:r>
            <a:r>
              <a:rPr lang="nl-NL" baseline="0" dirty="0" smtClean="0"/>
              <a:t> </a:t>
            </a:r>
            <a:r>
              <a:rPr lang="nl-NL" baseline="0" dirty="0"/>
              <a:t>cilinders Warande-Midden en –Noord sinds 20 juli 2018  (!) tijdelijk vervangen door </a:t>
            </a:r>
            <a:r>
              <a:rPr lang="nl-NL" baseline="0" dirty="0" smtClean="0"/>
              <a:t>een mechanisch </a:t>
            </a:r>
            <a:r>
              <a:rPr lang="nl-NL" baseline="0" dirty="0"/>
              <a:t>slot door de firma Wiek de Laat. De cilinders </a:t>
            </a:r>
            <a:r>
              <a:rPr lang="nl-NL" baseline="0" dirty="0" smtClean="0"/>
              <a:t>zijn, naar dezerzijds aangenomen wordt,  vanwege </a:t>
            </a:r>
            <a:r>
              <a:rPr lang="nl-NL" baseline="0" dirty="0"/>
              <a:t>een vermoedelijke storing in de programmatuur opgestuurd naar </a:t>
            </a:r>
            <a:r>
              <a:rPr lang="nl-NL" baseline="0" dirty="0" err="1"/>
              <a:t>Optilox</a:t>
            </a:r>
            <a:r>
              <a:rPr lang="nl-NL" baseline="0" dirty="0"/>
              <a:t>. </a:t>
            </a:r>
            <a:r>
              <a:rPr lang="nl-NL" baseline="0" dirty="0" smtClean="0"/>
              <a:t> Reparatiestatus onbekend. Hoe dan ook het vermoeden is dat e.e.a. inmiddels bij Wiek de Laat volledig aan de aandacht ontsnapt is.  (:</a:t>
            </a:r>
          </a:p>
          <a:p>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B1B0BA3F-D027-4A34-9416-A587E19FF050}" type="slidenum">
              <a:rPr lang="nl-NL" smtClean="0"/>
              <a:t>16</a:t>
            </a:fld>
            <a:endParaRPr lang="nl-NL"/>
          </a:p>
        </p:txBody>
      </p:sp>
    </p:spTree>
    <p:extLst>
      <p:ext uri="{BB962C8B-B14F-4D97-AF65-F5344CB8AC3E}">
        <p14:creationId xmlns:p14="http://schemas.microsoft.com/office/powerpoint/2010/main" val="3322297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1B0BA3F-D027-4A34-9416-A587E19FF050}" type="slidenum">
              <a:rPr lang="nl-NL" smtClean="0"/>
              <a:t>17</a:t>
            </a:fld>
            <a:endParaRPr lang="nl-NL"/>
          </a:p>
        </p:txBody>
      </p:sp>
    </p:spTree>
    <p:extLst>
      <p:ext uri="{BB962C8B-B14F-4D97-AF65-F5344CB8AC3E}">
        <p14:creationId xmlns:p14="http://schemas.microsoft.com/office/powerpoint/2010/main" val="2735355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Ondanks dat dit in principe een individueel</a:t>
            </a:r>
            <a:r>
              <a:rPr lang="nl-NL" baseline="0" dirty="0"/>
              <a:t> huurdersprobleem is, is de noodzaak voor het plaatsen van een windscherm al eerder aan de orde geweest tijdens zowel het voorjaars- als het najaarsoverleg van 2016. Voltooiing van de bouw van de woontorens heeft de stuwing bij harde windvlagen en </a:t>
            </a:r>
            <a:r>
              <a:rPr lang="nl-NL" baseline="0"/>
              <a:t>storm duidelijk alleen </a:t>
            </a:r>
            <a:r>
              <a:rPr lang="nl-NL" baseline="0" dirty="0"/>
              <a:t>maar verergerd op balkon 542.  </a:t>
            </a:r>
            <a:endParaRPr lang="nl-NL" dirty="0"/>
          </a:p>
        </p:txBody>
      </p:sp>
      <p:sp>
        <p:nvSpPr>
          <p:cNvPr id="4" name="Tijdelijke aanduiding voor dianummer 3"/>
          <p:cNvSpPr>
            <a:spLocks noGrp="1"/>
          </p:cNvSpPr>
          <p:nvPr>
            <p:ph type="sldNum" sz="quarter" idx="10"/>
          </p:nvPr>
        </p:nvSpPr>
        <p:spPr/>
        <p:txBody>
          <a:bodyPr/>
          <a:lstStyle/>
          <a:p>
            <a:fld id="{B1B0BA3F-D027-4A34-9416-A587E19FF050}" type="slidenum">
              <a:rPr lang="nl-NL" smtClean="0"/>
              <a:t>19</a:t>
            </a:fld>
            <a:endParaRPr lang="nl-NL"/>
          </a:p>
        </p:txBody>
      </p:sp>
    </p:spTree>
    <p:extLst>
      <p:ext uri="{BB962C8B-B14F-4D97-AF65-F5344CB8AC3E}">
        <p14:creationId xmlns:p14="http://schemas.microsoft.com/office/powerpoint/2010/main" val="3030651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de belendende</a:t>
            </a:r>
            <a:r>
              <a:rPr lang="nl-NL" baseline="0" dirty="0"/>
              <a:t> dakterrassen (541, 525 en 526) treedt deze extreme windstuwing duidelijk niet op. Een solide windscherm alleen op de hoekzijde zal waarschijnlijk het verschil al maken. Thans is het balkon eigenlijk niet te gebruiken en de geluiden van de harde windvlagen en het verschuivende buitenmeubilair werken zeer beangstigend op de huurster voor wat er nu weer van het balkon kan vliegen. </a:t>
            </a:r>
            <a:endParaRPr lang="nl-NL" dirty="0"/>
          </a:p>
        </p:txBody>
      </p:sp>
      <p:sp>
        <p:nvSpPr>
          <p:cNvPr id="4" name="Tijdelijke aanduiding voor dianummer 3"/>
          <p:cNvSpPr>
            <a:spLocks noGrp="1"/>
          </p:cNvSpPr>
          <p:nvPr>
            <p:ph type="sldNum" sz="quarter" idx="10"/>
          </p:nvPr>
        </p:nvSpPr>
        <p:spPr/>
        <p:txBody>
          <a:bodyPr/>
          <a:lstStyle/>
          <a:p>
            <a:fld id="{B1B0BA3F-D027-4A34-9416-A587E19FF050}" type="slidenum">
              <a:rPr lang="nl-NL" smtClean="0"/>
              <a:t>20</a:t>
            </a:fld>
            <a:endParaRPr lang="nl-NL"/>
          </a:p>
        </p:txBody>
      </p:sp>
    </p:spTree>
    <p:extLst>
      <p:ext uri="{BB962C8B-B14F-4D97-AF65-F5344CB8AC3E}">
        <p14:creationId xmlns:p14="http://schemas.microsoft.com/office/powerpoint/2010/main" val="348905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Resultaten van een eerste navraag</a:t>
            </a:r>
            <a:r>
              <a:rPr lang="nl-NL" baseline="0" dirty="0" smtClean="0"/>
              <a:t> zijn dat zowel het gezondheidscentrum, </a:t>
            </a:r>
            <a:r>
              <a:rPr lang="nl-NL" baseline="0" dirty="0" err="1" smtClean="0"/>
              <a:t>Gagelbosch</a:t>
            </a:r>
            <a:r>
              <a:rPr lang="nl-NL" baseline="0" dirty="0" smtClean="0"/>
              <a:t> en Fleuriade over een AED beschikken. Onbekend nog of deze ook geregistreerd staan. Voor wat betreft de beschikbaarheid is vooralsnog alleen bekend dat de AED in </a:t>
            </a:r>
            <a:r>
              <a:rPr lang="nl-NL" baseline="0" dirty="0" err="1" smtClean="0"/>
              <a:t>Gagelbosch</a:t>
            </a:r>
            <a:r>
              <a:rPr lang="nl-NL" baseline="0" dirty="0" smtClean="0"/>
              <a:t> alleen toegankelijk is voor burgerhulpverleners tijdens de openingstijden van het restaurant.</a:t>
            </a:r>
          </a:p>
          <a:p>
            <a:endParaRPr lang="nl-NL" baseline="0" dirty="0" smtClean="0"/>
          </a:p>
          <a:p>
            <a:r>
              <a:rPr lang="nl-NL" baseline="0" dirty="0" smtClean="0"/>
              <a:t>Als vervolgstap zal met het gezondheidscentrum contact worden opgenomen of deze daar aanwezige AED eventueel 24 uur per dag toegankelijk kan worden gemaakt voor geregistreerde burgerhulpverleners. Zie voor achtergrond over de zin van geregistreerde </a:t>
            </a:r>
            <a:r>
              <a:rPr lang="nl-NL" baseline="0" dirty="0" err="1" smtClean="0"/>
              <a:t>AEDs</a:t>
            </a:r>
            <a:r>
              <a:rPr lang="nl-NL" baseline="0" dirty="0" smtClean="0"/>
              <a:t> &amp; burgerhulpverleners,  het recent artikel in de ED ingevoegd op de verborgen slide 4.</a:t>
            </a:r>
          </a:p>
          <a:p>
            <a:endParaRPr lang="nl-NL" baseline="0" dirty="0" smtClean="0"/>
          </a:p>
          <a:p>
            <a:r>
              <a:rPr lang="nl-NL" baseline="0" dirty="0" smtClean="0"/>
              <a:t>Onder bewoners Warande/Leilinde zal navraag gedaan worden of er al geregistreerde hulpverleners zijn. Het idee is om, zo er nog geen geregistreerde hulpverleners zijn, een paar bewoners al dan niet gedeeltelijk of volledig vergoed uit gelden van de overkoepelende bewonerscommissie op een AED cursus te sturen (mogelijk worden cursuskosten ook deels vergoed door de eigen ziektekostenverzekering). De kosten van éen AED-cursus bedragen 55 euro (duur cursus 4 uur) en een cursus is twee jaar geldig. </a:t>
            </a:r>
            <a:endParaRPr lang="nl-NL" dirty="0"/>
          </a:p>
        </p:txBody>
      </p:sp>
      <p:sp>
        <p:nvSpPr>
          <p:cNvPr id="4" name="Tijdelijke aanduiding voor dianummer 3"/>
          <p:cNvSpPr>
            <a:spLocks noGrp="1"/>
          </p:cNvSpPr>
          <p:nvPr>
            <p:ph type="sldNum" sz="quarter" idx="10"/>
          </p:nvPr>
        </p:nvSpPr>
        <p:spPr/>
        <p:txBody>
          <a:bodyPr/>
          <a:lstStyle/>
          <a:p>
            <a:fld id="{B1B0BA3F-D027-4A34-9416-A587E19FF050}" type="slidenum">
              <a:rPr lang="nl-NL" smtClean="0"/>
              <a:t>3</a:t>
            </a:fld>
            <a:endParaRPr lang="nl-NL"/>
          </a:p>
        </p:txBody>
      </p:sp>
    </p:spTree>
    <p:extLst>
      <p:ext uri="{BB962C8B-B14F-4D97-AF65-F5344CB8AC3E}">
        <p14:creationId xmlns:p14="http://schemas.microsoft.com/office/powerpoint/2010/main" val="155489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Techneut van </a:t>
            </a:r>
            <a:r>
              <a:rPr lang="nl-NL" dirty="0" err="1"/>
              <a:t>ExcelTech</a:t>
            </a:r>
            <a:r>
              <a:rPr lang="nl-NL" dirty="0"/>
              <a:t> heeft inspectie</a:t>
            </a:r>
            <a:r>
              <a:rPr lang="nl-NL" baseline="0" dirty="0"/>
              <a:t> verricht echter namens </a:t>
            </a:r>
            <a:r>
              <a:rPr lang="nl-NL" baseline="0" dirty="0" err="1"/>
              <a:t>BetuwTech</a:t>
            </a:r>
            <a:r>
              <a:rPr lang="nl-NL" baseline="0" dirty="0"/>
              <a:t> welk laatste bedrijf door Mansveld is ingehuurd voor de jaarlijkse inspectie van het gasdetectie- en ventilatiesysteem in de parkeergarage. De alarmknop buitenzijde technische kast staat vanwege een van deze of beide defecten </a:t>
            </a:r>
            <a:r>
              <a:rPr lang="nl-NL" baseline="0"/>
              <a:t>op </a:t>
            </a:r>
            <a:r>
              <a:rPr lang="nl-NL" baseline="0" smtClean="0"/>
              <a:t>alarm.  </a:t>
            </a:r>
            <a:endParaRPr lang="nl-NL" dirty="0"/>
          </a:p>
        </p:txBody>
      </p:sp>
      <p:sp>
        <p:nvSpPr>
          <p:cNvPr id="4" name="Tijdelijke aanduiding voor dianummer 3"/>
          <p:cNvSpPr>
            <a:spLocks noGrp="1"/>
          </p:cNvSpPr>
          <p:nvPr>
            <p:ph type="sldNum" sz="quarter" idx="10"/>
          </p:nvPr>
        </p:nvSpPr>
        <p:spPr/>
        <p:txBody>
          <a:bodyPr/>
          <a:lstStyle/>
          <a:p>
            <a:fld id="{B1B0BA3F-D027-4A34-9416-A587E19FF050}" type="slidenum">
              <a:rPr lang="nl-NL" smtClean="0"/>
              <a:t>5</a:t>
            </a:fld>
            <a:endParaRPr lang="nl-NL"/>
          </a:p>
        </p:txBody>
      </p:sp>
    </p:spTree>
    <p:extLst>
      <p:ext uri="{BB962C8B-B14F-4D97-AF65-F5344CB8AC3E}">
        <p14:creationId xmlns:p14="http://schemas.microsoft.com/office/powerpoint/2010/main" val="1721671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Betreft HWA achterkant Warande. </a:t>
            </a:r>
          </a:p>
          <a:p>
            <a:r>
              <a:rPr lang="nl-NL" dirty="0"/>
              <a:t>Medio</a:t>
            </a:r>
            <a:r>
              <a:rPr lang="nl-NL" baseline="0" dirty="0"/>
              <a:t> december 2018 gerealiseerde en hopelijk laatste stap: aansluiting verzamelbuis HWA achterzijde Warande (onder haag) op hoofdaansluiting  waterafvoer Zuiderpark welke een overloop heeft naar het Afwateringskanaal  </a:t>
            </a:r>
            <a:endParaRPr lang="nl-NL" dirty="0"/>
          </a:p>
        </p:txBody>
      </p:sp>
      <p:sp>
        <p:nvSpPr>
          <p:cNvPr id="4" name="Tijdelijke aanduiding voor dianummer 3"/>
          <p:cNvSpPr>
            <a:spLocks noGrp="1"/>
          </p:cNvSpPr>
          <p:nvPr>
            <p:ph type="sldNum" sz="quarter" idx="10"/>
          </p:nvPr>
        </p:nvSpPr>
        <p:spPr/>
        <p:txBody>
          <a:bodyPr/>
          <a:lstStyle/>
          <a:p>
            <a:fld id="{B1B0BA3F-D027-4A34-9416-A587E19FF050}" type="slidenum">
              <a:rPr lang="nl-NL" smtClean="0"/>
              <a:t>6</a:t>
            </a:fld>
            <a:endParaRPr lang="nl-NL"/>
          </a:p>
        </p:txBody>
      </p:sp>
    </p:spTree>
    <p:extLst>
      <p:ext uri="{BB962C8B-B14F-4D97-AF65-F5344CB8AC3E}">
        <p14:creationId xmlns:p14="http://schemas.microsoft.com/office/powerpoint/2010/main" val="4085878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zelfs avonden waar er zelfs voor ambulancewagens geen</a:t>
            </a:r>
            <a:r>
              <a:rPr lang="nl-NL" baseline="0" dirty="0"/>
              <a:t> doorkomen aan zou zijn geweest om bij de woontorens te geraken! En wat te denken in geval van brand? </a:t>
            </a:r>
            <a:endParaRPr lang="nl-NL" dirty="0"/>
          </a:p>
        </p:txBody>
      </p:sp>
      <p:sp>
        <p:nvSpPr>
          <p:cNvPr id="4" name="Tijdelijke aanduiding voor dianummer 3"/>
          <p:cNvSpPr>
            <a:spLocks noGrp="1"/>
          </p:cNvSpPr>
          <p:nvPr>
            <p:ph type="sldNum" sz="quarter" idx="10"/>
          </p:nvPr>
        </p:nvSpPr>
        <p:spPr/>
        <p:txBody>
          <a:bodyPr/>
          <a:lstStyle/>
          <a:p>
            <a:fld id="{B1B0BA3F-D027-4A34-9416-A587E19FF050}" type="slidenum">
              <a:rPr lang="nl-NL" smtClean="0"/>
              <a:t>7</a:t>
            </a:fld>
            <a:endParaRPr lang="nl-NL"/>
          </a:p>
        </p:txBody>
      </p:sp>
    </p:spTree>
    <p:extLst>
      <p:ext uri="{BB962C8B-B14F-4D97-AF65-F5344CB8AC3E}">
        <p14:creationId xmlns:p14="http://schemas.microsoft.com/office/powerpoint/2010/main" val="3688580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Mogelijkerwijs zijn er paaltjes die zowel overrijd-baar zijn (voor</a:t>
            </a:r>
            <a:r>
              <a:rPr lang="nl-NL" baseline="0" dirty="0"/>
              <a:t> brandweerwagens) als inklapbaar middels sleuteltje (voor de Cure-afhaalwagen). </a:t>
            </a:r>
            <a:endParaRPr lang="nl-NL" dirty="0"/>
          </a:p>
        </p:txBody>
      </p:sp>
      <p:sp>
        <p:nvSpPr>
          <p:cNvPr id="4" name="Tijdelijke aanduiding voor dianummer 3"/>
          <p:cNvSpPr>
            <a:spLocks noGrp="1"/>
          </p:cNvSpPr>
          <p:nvPr>
            <p:ph type="sldNum" sz="quarter" idx="10"/>
          </p:nvPr>
        </p:nvSpPr>
        <p:spPr/>
        <p:txBody>
          <a:bodyPr/>
          <a:lstStyle/>
          <a:p>
            <a:fld id="{B1B0BA3F-D027-4A34-9416-A587E19FF050}" type="slidenum">
              <a:rPr lang="nl-NL" smtClean="0"/>
              <a:t>9</a:t>
            </a:fld>
            <a:endParaRPr lang="nl-NL"/>
          </a:p>
        </p:txBody>
      </p:sp>
    </p:spTree>
    <p:extLst>
      <p:ext uri="{BB962C8B-B14F-4D97-AF65-F5344CB8AC3E}">
        <p14:creationId xmlns:p14="http://schemas.microsoft.com/office/powerpoint/2010/main" val="2748231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1B0BA3F-D027-4A34-9416-A587E19FF050}" type="slidenum">
              <a:rPr lang="nl-NL" smtClean="0"/>
              <a:t>11</a:t>
            </a:fld>
            <a:endParaRPr lang="nl-NL"/>
          </a:p>
        </p:txBody>
      </p:sp>
    </p:spTree>
    <p:extLst>
      <p:ext uri="{BB962C8B-B14F-4D97-AF65-F5344CB8AC3E}">
        <p14:creationId xmlns:p14="http://schemas.microsoft.com/office/powerpoint/2010/main" val="414936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1B0BA3F-D027-4A34-9416-A587E19FF050}" type="slidenum">
              <a:rPr lang="nl-NL" smtClean="0"/>
              <a:t>13</a:t>
            </a:fld>
            <a:endParaRPr lang="nl-NL"/>
          </a:p>
        </p:txBody>
      </p:sp>
    </p:spTree>
    <p:extLst>
      <p:ext uri="{BB962C8B-B14F-4D97-AF65-F5344CB8AC3E}">
        <p14:creationId xmlns:p14="http://schemas.microsoft.com/office/powerpoint/2010/main" val="2989699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1B0BA3F-D027-4A34-9416-A587E19FF050}" type="slidenum">
              <a:rPr lang="nl-NL" smtClean="0"/>
              <a:t>14</a:t>
            </a:fld>
            <a:endParaRPr lang="nl-NL"/>
          </a:p>
        </p:txBody>
      </p:sp>
    </p:spTree>
    <p:extLst>
      <p:ext uri="{BB962C8B-B14F-4D97-AF65-F5344CB8AC3E}">
        <p14:creationId xmlns:p14="http://schemas.microsoft.com/office/powerpoint/2010/main" val="3826216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BC6D2E9-EFA5-4E13-B360-2859A3AF11F3}" type="datetimeFigureOut">
              <a:rPr lang="nl-NL" smtClean="0"/>
              <a:t>12-3-2019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4AEACCF-F8D8-4259-92E2-B96B51AA8002}" type="slidenum">
              <a:rPr lang="nl-NL" smtClean="0"/>
              <a:t>‹nr.›</a:t>
            </a:fld>
            <a:endParaRPr lang="nl-NL"/>
          </a:p>
        </p:txBody>
      </p:sp>
    </p:spTree>
    <p:extLst>
      <p:ext uri="{BB962C8B-B14F-4D97-AF65-F5344CB8AC3E}">
        <p14:creationId xmlns:p14="http://schemas.microsoft.com/office/powerpoint/2010/main" val="104315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BC6D2E9-EFA5-4E13-B360-2859A3AF11F3}" type="datetimeFigureOut">
              <a:rPr lang="nl-NL" smtClean="0"/>
              <a:t>12-3-2019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4AEACCF-F8D8-4259-92E2-B96B51AA8002}" type="slidenum">
              <a:rPr lang="nl-NL" smtClean="0"/>
              <a:t>‹nr.›</a:t>
            </a:fld>
            <a:endParaRPr lang="nl-NL"/>
          </a:p>
        </p:txBody>
      </p:sp>
    </p:spTree>
    <p:extLst>
      <p:ext uri="{BB962C8B-B14F-4D97-AF65-F5344CB8AC3E}">
        <p14:creationId xmlns:p14="http://schemas.microsoft.com/office/powerpoint/2010/main" val="3267358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BC6D2E9-EFA5-4E13-B360-2859A3AF11F3}" type="datetimeFigureOut">
              <a:rPr lang="nl-NL" smtClean="0"/>
              <a:t>12-3-2019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4AEACCF-F8D8-4259-92E2-B96B51AA8002}" type="slidenum">
              <a:rPr lang="nl-NL" smtClean="0"/>
              <a:t>‹nr.›</a:t>
            </a:fld>
            <a:endParaRPr lang="nl-NL"/>
          </a:p>
        </p:txBody>
      </p:sp>
    </p:spTree>
    <p:extLst>
      <p:ext uri="{BB962C8B-B14F-4D97-AF65-F5344CB8AC3E}">
        <p14:creationId xmlns:p14="http://schemas.microsoft.com/office/powerpoint/2010/main" val="114767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BC6D2E9-EFA5-4E13-B360-2859A3AF11F3}" type="datetimeFigureOut">
              <a:rPr lang="nl-NL" smtClean="0"/>
              <a:t>12-3-2019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4AEACCF-F8D8-4259-92E2-B96B51AA8002}" type="slidenum">
              <a:rPr lang="nl-NL" smtClean="0"/>
              <a:t>‹nr.›</a:t>
            </a:fld>
            <a:endParaRPr lang="nl-NL"/>
          </a:p>
        </p:txBody>
      </p:sp>
    </p:spTree>
    <p:extLst>
      <p:ext uri="{BB962C8B-B14F-4D97-AF65-F5344CB8AC3E}">
        <p14:creationId xmlns:p14="http://schemas.microsoft.com/office/powerpoint/2010/main" val="112545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BC6D2E9-EFA5-4E13-B360-2859A3AF11F3}" type="datetimeFigureOut">
              <a:rPr lang="nl-NL" smtClean="0"/>
              <a:t>12-3-2019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4AEACCF-F8D8-4259-92E2-B96B51AA8002}" type="slidenum">
              <a:rPr lang="nl-NL" smtClean="0"/>
              <a:t>‹nr.›</a:t>
            </a:fld>
            <a:endParaRPr lang="nl-NL"/>
          </a:p>
        </p:txBody>
      </p:sp>
    </p:spTree>
    <p:extLst>
      <p:ext uri="{BB962C8B-B14F-4D97-AF65-F5344CB8AC3E}">
        <p14:creationId xmlns:p14="http://schemas.microsoft.com/office/powerpoint/2010/main" val="86131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BC6D2E9-EFA5-4E13-B360-2859A3AF11F3}" type="datetimeFigureOut">
              <a:rPr lang="nl-NL" smtClean="0"/>
              <a:t>12-3-2019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4AEACCF-F8D8-4259-92E2-B96B51AA8002}" type="slidenum">
              <a:rPr lang="nl-NL" smtClean="0"/>
              <a:t>‹nr.›</a:t>
            </a:fld>
            <a:endParaRPr lang="nl-NL"/>
          </a:p>
        </p:txBody>
      </p:sp>
    </p:spTree>
    <p:extLst>
      <p:ext uri="{BB962C8B-B14F-4D97-AF65-F5344CB8AC3E}">
        <p14:creationId xmlns:p14="http://schemas.microsoft.com/office/powerpoint/2010/main" val="1733292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BC6D2E9-EFA5-4E13-B360-2859A3AF11F3}" type="datetimeFigureOut">
              <a:rPr lang="nl-NL" smtClean="0"/>
              <a:t>12-3-2019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4AEACCF-F8D8-4259-92E2-B96B51AA8002}" type="slidenum">
              <a:rPr lang="nl-NL" smtClean="0"/>
              <a:t>‹nr.›</a:t>
            </a:fld>
            <a:endParaRPr lang="nl-NL"/>
          </a:p>
        </p:txBody>
      </p:sp>
    </p:spTree>
    <p:extLst>
      <p:ext uri="{BB962C8B-B14F-4D97-AF65-F5344CB8AC3E}">
        <p14:creationId xmlns:p14="http://schemas.microsoft.com/office/powerpoint/2010/main" val="25334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BC6D2E9-EFA5-4E13-B360-2859A3AF11F3}" type="datetimeFigureOut">
              <a:rPr lang="nl-NL" smtClean="0"/>
              <a:t>12-3-2019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4AEACCF-F8D8-4259-92E2-B96B51AA8002}" type="slidenum">
              <a:rPr lang="nl-NL" smtClean="0"/>
              <a:t>‹nr.›</a:t>
            </a:fld>
            <a:endParaRPr lang="nl-NL"/>
          </a:p>
        </p:txBody>
      </p:sp>
    </p:spTree>
    <p:extLst>
      <p:ext uri="{BB962C8B-B14F-4D97-AF65-F5344CB8AC3E}">
        <p14:creationId xmlns:p14="http://schemas.microsoft.com/office/powerpoint/2010/main" val="313984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BC6D2E9-EFA5-4E13-B360-2859A3AF11F3}" type="datetimeFigureOut">
              <a:rPr lang="nl-NL" smtClean="0"/>
              <a:t>12-3-2019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4AEACCF-F8D8-4259-92E2-B96B51AA8002}" type="slidenum">
              <a:rPr lang="nl-NL" smtClean="0"/>
              <a:t>‹nr.›</a:t>
            </a:fld>
            <a:endParaRPr lang="nl-NL"/>
          </a:p>
        </p:txBody>
      </p:sp>
    </p:spTree>
    <p:extLst>
      <p:ext uri="{BB962C8B-B14F-4D97-AF65-F5344CB8AC3E}">
        <p14:creationId xmlns:p14="http://schemas.microsoft.com/office/powerpoint/2010/main" val="3807417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BC6D2E9-EFA5-4E13-B360-2859A3AF11F3}" type="datetimeFigureOut">
              <a:rPr lang="nl-NL" smtClean="0"/>
              <a:t>12-3-2019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4AEACCF-F8D8-4259-92E2-B96B51AA8002}" type="slidenum">
              <a:rPr lang="nl-NL" smtClean="0"/>
              <a:t>‹nr.›</a:t>
            </a:fld>
            <a:endParaRPr lang="nl-NL"/>
          </a:p>
        </p:txBody>
      </p:sp>
    </p:spTree>
    <p:extLst>
      <p:ext uri="{BB962C8B-B14F-4D97-AF65-F5344CB8AC3E}">
        <p14:creationId xmlns:p14="http://schemas.microsoft.com/office/powerpoint/2010/main" val="3430073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BC6D2E9-EFA5-4E13-B360-2859A3AF11F3}" type="datetimeFigureOut">
              <a:rPr lang="nl-NL" smtClean="0"/>
              <a:t>12-3-2019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4AEACCF-F8D8-4259-92E2-B96B51AA8002}" type="slidenum">
              <a:rPr lang="nl-NL" smtClean="0"/>
              <a:t>‹nr.›</a:t>
            </a:fld>
            <a:endParaRPr lang="nl-NL"/>
          </a:p>
        </p:txBody>
      </p:sp>
    </p:spTree>
    <p:extLst>
      <p:ext uri="{BB962C8B-B14F-4D97-AF65-F5344CB8AC3E}">
        <p14:creationId xmlns:p14="http://schemas.microsoft.com/office/powerpoint/2010/main" val="4544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6D2E9-EFA5-4E13-B360-2859A3AF11F3}" type="datetimeFigureOut">
              <a:rPr lang="nl-NL" smtClean="0"/>
              <a:t>12-3-2019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EACCF-F8D8-4259-92E2-B96B51AA8002}" type="slidenum">
              <a:rPr lang="nl-NL" smtClean="0"/>
              <a:t>‹nr.›</a:t>
            </a:fld>
            <a:endParaRPr lang="nl-NL"/>
          </a:p>
        </p:txBody>
      </p:sp>
    </p:spTree>
    <p:extLst>
      <p:ext uri="{BB962C8B-B14F-4D97-AF65-F5344CB8AC3E}">
        <p14:creationId xmlns:p14="http://schemas.microsoft.com/office/powerpoint/2010/main" val="3174550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821719"/>
            <a:ext cx="1912105" cy="2586244"/>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1658753"/>
            <a:ext cx="4392488" cy="1386419"/>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9792" y="1268760"/>
            <a:ext cx="3552825" cy="3552825"/>
          </a:xfrm>
          <a:prstGeom prst="rect">
            <a:avLst/>
          </a:prstGeom>
        </p:spPr>
      </p:pic>
      <p:sp>
        <p:nvSpPr>
          <p:cNvPr id="7" name="Tekstvak 6"/>
          <p:cNvSpPr txBox="1"/>
          <p:nvPr/>
        </p:nvSpPr>
        <p:spPr>
          <a:xfrm>
            <a:off x="1907704" y="4821585"/>
            <a:ext cx="5616624" cy="1938992"/>
          </a:xfrm>
          <a:prstGeom prst="rect">
            <a:avLst/>
          </a:prstGeom>
          <a:noFill/>
        </p:spPr>
        <p:txBody>
          <a:bodyPr wrap="square" rtlCol="0">
            <a:spAutoFit/>
          </a:bodyPr>
          <a:lstStyle/>
          <a:p>
            <a:pPr algn="ctr"/>
            <a:r>
              <a:rPr lang="nl-NL" sz="4000" dirty="0"/>
              <a:t>7</a:t>
            </a:r>
            <a:r>
              <a:rPr lang="nl-NL" sz="4000" baseline="30000" dirty="0"/>
              <a:t>de</a:t>
            </a:r>
            <a:r>
              <a:rPr lang="nl-NL" sz="4000" dirty="0"/>
              <a:t> periodiek overleg </a:t>
            </a:r>
          </a:p>
          <a:p>
            <a:pPr algn="ctr"/>
            <a:r>
              <a:rPr lang="nl-NL" sz="4000" dirty="0"/>
              <a:t>14 maart 2019 </a:t>
            </a:r>
          </a:p>
          <a:p>
            <a:pPr algn="ctr"/>
            <a:endParaRPr lang="nl-NL" sz="4000" dirty="0"/>
          </a:p>
        </p:txBody>
      </p:sp>
    </p:spTree>
    <p:extLst>
      <p:ext uri="{BB962C8B-B14F-4D97-AF65-F5344CB8AC3E}">
        <p14:creationId xmlns:p14="http://schemas.microsoft.com/office/powerpoint/2010/main" val="426763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Bestrijding gladheid </a:t>
            </a:r>
            <a:r>
              <a:rPr lang="nl-NL" dirty="0" err="1"/>
              <a:t>Gagelboschplein</a:t>
            </a:r>
            <a:r>
              <a:rPr lang="nl-NL" dirty="0"/>
              <a:t> </a:t>
            </a:r>
          </a:p>
        </p:txBody>
      </p:sp>
      <p:pic>
        <p:nvPicPr>
          <p:cNvPr id="6" name="Tijdelijke aanduiding voor afbeelding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p:pic>
      <p:sp>
        <p:nvSpPr>
          <p:cNvPr id="4" name="Tijdelijke aanduiding voor tekst 3"/>
          <p:cNvSpPr>
            <a:spLocks noGrp="1"/>
          </p:cNvSpPr>
          <p:nvPr>
            <p:ph type="body" sz="half" idx="2"/>
          </p:nvPr>
        </p:nvSpPr>
        <p:spPr/>
        <p:txBody>
          <a:bodyPr/>
          <a:lstStyle/>
          <a:p>
            <a:r>
              <a:rPr lang="nl-NL" dirty="0"/>
              <a:t>Sinds deze winter houdt </a:t>
            </a:r>
            <a:r>
              <a:rPr lang="nl-NL" dirty="0" err="1"/>
              <a:t>vb&amp;t</a:t>
            </a:r>
            <a:r>
              <a:rPr lang="nl-NL" dirty="0"/>
              <a:t> strakker de vinger aan de pols bij  C.O.R. in opdracht van Archipel belast met  de winterse gladheidsbestrijding. </a:t>
            </a:r>
          </a:p>
          <a:p>
            <a:r>
              <a:rPr lang="nl-NL" dirty="0"/>
              <a:t>Aanpak succesvol gebleken deze winter! </a:t>
            </a: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0925" y="695028"/>
            <a:ext cx="1691680" cy="1268760"/>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83075" y="1211268"/>
            <a:ext cx="2699792" cy="1518633"/>
          </a:xfrm>
          <a:prstGeom prst="rect">
            <a:avLst/>
          </a:prstGeom>
        </p:spPr>
      </p:pic>
      <p:sp>
        <p:nvSpPr>
          <p:cNvPr id="9" name="Tekstvak 8"/>
          <p:cNvSpPr txBox="1"/>
          <p:nvPr/>
        </p:nvSpPr>
        <p:spPr>
          <a:xfrm>
            <a:off x="5724128" y="107340"/>
            <a:ext cx="3600400" cy="369332"/>
          </a:xfrm>
          <a:prstGeom prst="rect">
            <a:avLst/>
          </a:prstGeom>
          <a:solidFill>
            <a:srgbClr val="FFFF00"/>
          </a:solidFill>
        </p:spPr>
        <p:txBody>
          <a:bodyPr wrap="square" rtlCol="0">
            <a:spAutoFit/>
          </a:bodyPr>
          <a:lstStyle/>
          <a:p>
            <a:pPr algn="ctr"/>
            <a:r>
              <a:rPr lang="nl-NL" i="1" dirty="0"/>
              <a:t>Feedback</a:t>
            </a:r>
          </a:p>
        </p:txBody>
      </p:sp>
    </p:spTree>
    <p:extLst>
      <p:ext uri="{BB962C8B-B14F-4D97-AF65-F5344CB8AC3E}">
        <p14:creationId xmlns:p14="http://schemas.microsoft.com/office/powerpoint/2010/main" val="2643424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Huisregels</a:t>
            </a:r>
          </a:p>
        </p:txBody>
      </p:sp>
      <p:sp>
        <p:nvSpPr>
          <p:cNvPr id="4" name="Tijdelijke aanduiding voor tekst 3"/>
          <p:cNvSpPr>
            <a:spLocks noGrp="1"/>
          </p:cNvSpPr>
          <p:nvPr>
            <p:ph type="body" sz="half" idx="2"/>
          </p:nvPr>
        </p:nvSpPr>
        <p:spPr/>
        <p:txBody>
          <a:bodyPr/>
          <a:lstStyle/>
          <a:p>
            <a:r>
              <a:rPr lang="nl-NL" dirty="0"/>
              <a:t>Wellicht een idee om nieuwe expats-huurders  per e-mail een soft copy van de huisregels  te verstrekken ?  Na invoeren tekst in bijvoorbeeld Google Translate, zouden ze dan  </a:t>
            </a:r>
            <a:r>
              <a:rPr lang="nl-NL" dirty="0" smtClean="0"/>
              <a:t>hiervan </a:t>
            </a:r>
            <a:r>
              <a:rPr lang="nl-NL" dirty="0"/>
              <a:t>nota kunnen nemen. </a:t>
            </a:r>
          </a:p>
        </p:txBody>
      </p:sp>
      <p:pic>
        <p:nvPicPr>
          <p:cNvPr id="3" name="Tijdelijke aanduiding voor afbeelding 2"/>
          <p:cNvPicPr>
            <a:picLocks noGrp="1" noChangeAspect="1"/>
          </p:cNvPicPr>
          <p:nvPr>
            <p:ph type="pic" idx="1"/>
          </p:nvPr>
        </p:nvPicPr>
        <p:blipFill>
          <a:blip r:embed="rId3">
            <a:extLst>
              <a:ext uri="{28A0092B-C50C-407E-A947-70E740481C1C}">
                <a14:useLocalDpi xmlns:a14="http://schemas.microsoft.com/office/drawing/2010/main" val="0"/>
              </a:ext>
            </a:extLst>
          </a:blip>
          <a:srcRect t="11234" b="11234"/>
          <a:stretch>
            <a:fillRect/>
          </a:stretch>
        </p:blipFill>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620688"/>
            <a:ext cx="1533525" cy="219075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016" y="645137"/>
            <a:ext cx="1619672" cy="1271695"/>
          </a:xfrm>
          <a:prstGeom prst="rect">
            <a:avLst/>
          </a:prstGeom>
        </p:spPr>
      </p:pic>
      <p:sp>
        <p:nvSpPr>
          <p:cNvPr id="8" name="Tekstvak 7"/>
          <p:cNvSpPr txBox="1"/>
          <p:nvPr/>
        </p:nvSpPr>
        <p:spPr>
          <a:xfrm>
            <a:off x="5292080" y="107340"/>
            <a:ext cx="3960440" cy="369332"/>
          </a:xfrm>
          <a:prstGeom prst="rect">
            <a:avLst/>
          </a:prstGeom>
          <a:solidFill>
            <a:srgbClr val="FFFF00"/>
          </a:solidFill>
        </p:spPr>
        <p:txBody>
          <a:bodyPr wrap="square" rtlCol="0">
            <a:spAutoFit/>
          </a:bodyPr>
          <a:lstStyle/>
          <a:p>
            <a:pPr algn="ctr"/>
            <a:r>
              <a:rPr lang="nl-NL" i="1" dirty="0"/>
              <a:t>Agendapunt voor discussie  </a:t>
            </a:r>
          </a:p>
        </p:txBody>
      </p:sp>
    </p:spTree>
    <p:extLst>
      <p:ext uri="{BB962C8B-B14F-4D97-AF65-F5344CB8AC3E}">
        <p14:creationId xmlns:p14="http://schemas.microsoft.com/office/powerpoint/2010/main" val="79013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Mutaties sinds ingebruikname eind 2010</a:t>
            </a:r>
          </a:p>
        </p:txBody>
      </p:sp>
      <p:graphicFrame>
        <p:nvGraphicFramePr>
          <p:cNvPr id="5" name="Tijdelijke aanduiding voor afbeelding 4"/>
          <p:cNvGraphicFramePr>
            <a:graphicFrameLocks noGrp="1"/>
          </p:cNvGraphicFramePr>
          <p:nvPr>
            <p:ph type="pic" idx="1"/>
          </p:nvPr>
        </p:nvGraphicFramePr>
        <p:xfrm>
          <a:off x="1963738" y="1036637"/>
          <a:ext cx="5143499" cy="3267075"/>
        </p:xfrm>
        <a:graphic>
          <a:graphicData uri="http://schemas.openxmlformats.org/drawingml/2006/table">
            <a:tbl>
              <a:tblPr/>
              <a:tblGrid>
                <a:gridCol w="608473">
                  <a:extLst>
                    <a:ext uri="{9D8B030D-6E8A-4147-A177-3AD203B41FA5}">
                      <a16:colId xmlns:a16="http://schemas.microsoft.com/office/drawing/2014/main" xmlns="" val="20000"/>
                    </a:ext>
                  </a:extLst>
                </a:gridCol>
                <a:gridCol w="608473">
                  <a:extLst>
                    <a:ext uri="{9D8B030D-6E8A-4147-A177-3AD203B41FA5}">
                      <a16:colId xmlns:a16="http://schemas.microsoft.com/office/drawing/2014/main" xmlns="" val="20001"/>
                    </a:ext>
                  </a:extLst>
                </a:gridCol>
                <a:gridCol w="608473">
                  <a:extLst>
                    <a:ext uri="{9D8B030D-6E8A-4147-A177-3AD203B41FA5}">
                      <a16:colId xmlns:a16="http://schemas.microsoft.com/office/drawing/2014/main" xmlns="" val="20002"/>
                    </a:ext>
                  </a:extLst>
                </a:gridCol>
                <a:gridCol w="608473">
                  <a:extLst>
                    <a:ext uri="{9D8B030D-6E8A-4147-A177-3AD203B41FA5}">
                      <a16:colId xmlns:a16="http://schemas.microsoft.com/office/drawing/2014/main" xmlns="" val="20003"/>
                    </a:ext>
                  </a:extLst>
                </a:gridCol>
                <a:gridCol w="608473">
                  <a:extLst>
                    <a:ext uri="{9D8B030D-6E8A-4147-A177-3AD203B41FA5}">
                      <a16:colId xmlns:a16="http://schemas.microsoft.com/office/drawing/2014/main" xmlns="" val="20004"/>
                    </a:ext>
                  </a:extLst>
                </a:gridCol>
                <a:gridCol w="608473">
                  <a:extLst>
                    <a:ext uri="{9D8B030D-6E8A-4147-A177-3AD203B41FA5}">
                      <a16:colId xmlns:a16="http://schemas.microsoft.com/office/drawing/2014/main" xmlns="" val="20005"/>
                    </a:ext>
                  </a:extLst>
                </a:gridCol>
                <a:gridCol w="332759">
                  <a:extLst>
                    <a:ext uri="{9D8B030D-6E8A-4147-A177-3AD203B41FA5}">
                      <a16:colId xmlns:a16="http://schemas.microsoft.com/office/drawing/2014/main" xmlns="" val="20006"/>
                    </a:ext>
                  </a:extLst>
                </a:gridCol>
                <a:gridCol w="332759">
                  <a:extLst>
                    <a:ext uri="{9D8B030D-6E8A-4147-A177-3AD203B41FA5}">
                      <a16:colId xmlns:a16="http://schemas.microsoft.com/office/drawing/2014/main" xmlns="" val="20007"/>
                    </a:ext>
                  </a:extLst>
                </a:gridCol>
                <a:gridCol w="608473">
                  <a:extLst>
                    <a:ext uri="{9D8B030D-6E8A-4147-A177-3AD203B41FA5}">
                      <a16:colId xmlns:a16="http://schemas.microsoft.com/office/drawing/2014/main" xmlns="" val="20008"/>
                    </a:ext>
                  </a:extLst>
                </a:gridCol>
                <a:gridCol w="218670">
                  <a:extLst>
                    <a:ext uri="{9D8B030D-6E8A-4147-A177-3AD203B41FA5}">
                      <a16:colId xmlns:a16="http://schemas.microsoft.com/office/drawing/2014/main" xmlns="" val="20009"/>
                    </a:ext>
                  </a:extLst>
                </a:gridCol>
              </a:tblGrid>
              <a:tr h="0">
                <a:tc gridSpan="3">
                  <a:txBody>
                    <a:bodyPr/>
                    <a:lstStyle/>
                    <a:p>
                      <a:pPr algn="ctr" fontAlgn="b"/>
                      <a:r>
                        <a:rPr lang="nl-NL" sz="1100" b="0" i="0" u="none" strike="noStrike">
                          <a:solidFill>
                            <a:srgbClr val="000000"/>
                          </a:solidFill>
                          <a:effectLst/>
                          <a:latin typeface="Calibri"/>
                        </a:rPr>
                        <a:t>1</a:t>
                      </a:r>
                      <a:br>
                        <a:rPr lang="nl-NL" sz="1100" b="0" i="0" u="none" strike="noStrike">
                          <a:solidFill>
                            <a:srgbClr val="000000"/>
                          </a:solidFill>
                          <a:effectLst/>
                          <a:latin typeface="Calibri"/>
                        </a:rPr>
                      </a:br>
                      <a:r>
                        <a:rPr lang="nl-NL" sz="1100" b="0" i="0" u="none" strike="noStrike">
                          <a:solidFill>
                            <a:srgbClr val="000000"/>
                          </a:solidFill>
                          <a:effectLst/>
                          <a:latin typeface="Calibri"/>
                        </a:rPr>
                        <a:t>524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gridSpan="2">
                  <a:txBody>
                    <a:bodyPr/>
                    <a:lstStyle/>
                    <a:p>
                      <a:pPr algn="ctr" fontAlgn="b"/>
                      <a:r>
                        <a:rPr lang="nl-NL" sz="1100" b="0" i="0" u="none" strike="noStrike">
                          <a:solidFill>
                            <a:srgbClr val="000000"/>
                          </a:solidFill>
                          <a:effectLst/>
                          <a:latin typeface="Calibri"/>
                        </a:rPr>
                        <a:t>2?</a:t>
                      </a:r>
                      <a:br>
                        <a:rPr lang="nl-NL" sz="1100" b="0" i="0" u="none" strike="noStrike">
                          <a:solidFill>
                            <a:srgbClr val="000000"/>
                          </a:solidFill>
                          <a:effectLst/>
                          <a:latin typeface="Calibri"/>
                        </a:rPr>
                      </a:br>
                      <a:r>
                        <a:rPr lang="nl-NL" sz="1100" b="0" i="0" u="none" strike="noStrike">
                          <a:solidFill>
                            <a:srgbClr val="000000"/>
                          </a:solidFill>
                          <a:effectLst/>
                          <a:latin typeface="Calibri"/>
                        </a:rPr>
                        <a:t>525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nl-NL"/>
                    </a:p>
                  </a:txBody>
                  <a:tcPr/>
                </a:tc>
                <a:tc gridSpan="2">
                  <a:txBody>
                    <a:bodyPr/>
                    <a:lstStyle/>
                    <a:p>
                      <a:pPr algn="ctr" fontAlgn="b"/>
                      <a:r>
                        <a:rPr lang="nl-NL" sz="1100" b="0" i="0" u="none" strike="noStrike">
                          <a:solidFill>
                            <a:srgbClr val="000000"/>
                          </a:solidFill>
                          <a:effectLst/>
                          <a:latin typeface="Calibri"/>
                        </a:rPr>
                        <a:t>541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nl-NL"/>
                    </a:p>
                  </a:txBody>
                  <a:tcPr/>
                </a:tc>
                <a:tc gridSpan="2">
                  <a:txBody>
                    <a:bodyPr/>
                    <a:lstStyle/>
                    <a:p>
                      <a:pPr algn="ctr" fontAlgn="b"/>
                      <a:r>
                        <a:rPr lang="nl-NL" sz="1100" b="0" i="0" u="none" strike="noStrike">
                          <a:solidFill>
                            <a:srgbClr val="000000"/>
                          </a:solidFill>
                          <a:effectLst/>
                          <a:latin typeface="Calibri"/>
                        </a:rPr>
                        <a:t>542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nl-NL"/>
                    </a:p>
                  </a:txBody>
                  <a:tcPr/>
                </a:tc>
                <a:tc>
                  <a:txBody>
                    <a:bodyPr/>
                    <a:lstStyle/>
                    <a:p>
                      <a:pPr algn="ctr" fontAlgn="ctr"/>
                      <a:r>
                        <a:rPr lang="nl-NL" sz="1600" b="1" i="0" u="none" strike="noStrike">
                          <a:solidFill>
                            <a:srgbClr val="000000"/>
                          </a:solidFill>
                          <a:effectLst/>
                          <a:latin typeface="Calibri"/>
                        </a:rPr>
                        <a:t>5</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0"/>
                  </a:ext>
                </a:extLst>
              </a:tr>
              <a:tr h="0">
                <a:tc>
                  <a:txBody>
                    <a:bodyPr/>
                    <a:lstStyle/>
                    <a:p>
                      <a:pPr algn="ctr" fontAlgn="b"/>
                      <a:r>
                        <a:rPr lang="nl-NL" sz="1100" b="0" i="0" u="none" strike="noStrike">
                          <a:solidFill>
                            <a:srgbClr val="000000"/>
                          </a:solidFill>
                          <a:effectLst/>
                          <a:latin typeface="Calibri"/>
                        </a:rPr>
                        <a:t>1</a:t>
                      </a:r>
                      <a:br>
                        <a:rPr lang="nl-NL" sz="1100" b="0" i="0" u="none" strike="noStrike">
                          <a:solidFill>
                            <a:srgbClr val="000000"/>
                          </a:solidFill>
                          <a:effectLst/>
                          <a:latin typeface="Calibri"/>
                        </a:rPr>
                      </a:br>
                      <a:r>
                        <a:rPr lang="nl-NL" sz="1100" b="0" i="0" u="none" strike="noStrike">
                          <a:solidFill>
                            <a:srgbClr val="000000"/>
                          </a:solidFill>
                          <a:effectLst/>
                          <a:latin typeface="Calibri"/>
                        </a:rPr>
                        <a:t>508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a:solidFill>
                            <a:srgbClr val="000000"/>
                          </a:solidFill>
                          <a:effectLst/>
                          <a:latin typeface="Calibri"/>
                        </a:rPr>
                        <a:t>1</a:t>
                      </a:r>
                      <a:br>
                        <a:rPr lang="nl-NL" sz="1100" b="0" i="0" u="none" strike="noStrike">
                          <a:solidFill>
                            <a:srgbClr val="000000"/>
                          </a:solidFill>
                          <a:effectLst/>
                          <a:latin typeface="Calibri"/>
                        </a:rPr>
                      </a:br>
                      <a:r>
                        <a:rPr lang="nl-NL" sz="1100" b="0" i="0" u="none" strike="noStrike">
                          <a:solidFill>
                            <a:srgbClr val="000000"/>
                          </a:solidFill>
                          <a:effectLst/>
                          <a:latin typeface="Calibri"/>
                        </a:rPr>
                        <a:t>507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nl-NL" sz="1100" b="0" i="0" u="none" strike="noStrike">
                          <a:solidFill>
                            <a:srgbClr val="000000"/>
                          </a:solidFill>
                          <a:effectLst/>
                          <a:latin typeface="Calibri"/>
                        </a:rPr>
                        <a:t>521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a:solidFill>
                            <a:srgbClr val="000000"/>
                          </a:solidFill>
                          <a:effectLst/>
                          <a:latin typeface="Calibri"/>
                        </a:rPr>
                        <a:t>3</a:t>
                      </a:r>
                      <a:br>
                        <a:rPr lang="nl-NL" sz="1100" b="0" i="0" u="none" strike="noStrike">
                          <a:solidFill>
                            <a:srgbClr val="000000"/>
                          </a:solidFill>
                          <a:effectLst/>
                          <a:latin typeface="Calibri"/>
                        </a:rPr>
                      </a:br>
                      <a:r>
                        <a:rPr lang="nl-NL" sz="1100" b="0" i="0" u="none" strike="noStrike">
                          <a:solidFill>
                            <a:srgbClr val="000000"/>
                          </a:solidFill>
                          <a:effectLst/>
                          <a:latin typeface="Calibri"/>
                        </a:rPr>
                        <a:t>522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b"/>
                      <a:r>
                        <a:rPr lang="nl-NL" sz="1100" b="0" i="0" u="none" strike="noStrike">
                          <a:solidFill>
                            <a:srgbClr val="000000"/>
                          </a:solidFill>
                          <a:effectLst/>
                          <a:latin typeface="Calibri"/>
                        </a:rPr>
                        <a:t/>
                      </a:r>
                      <a:br>
                        <a:rPr lang="nl-NL" sz="1100" b="0" i="0" u="none" strike="noStrike">
                          <a:solidFill>
                            <a:srgbClr val="000000"/>
                          </a:solidFill>
                          <a:effectLst/>
                          <a:latin typeface="Calibri"/>
                        </a:rPr>
                      </a:br>
                      <a:r>
                        <a:rPr lang="nl-NL" sz="1100" b="0" i="0" u="none" strike="noStrike">
                          <a:solidFill>
                            <a:srgbClr val="000000"/>
                          </a:solidFill>
                          <a:effectLst/>
                          <a:latin typeface="Calibri"/>
                        </a:rPr>
                        <a:t>3?</a:t>
                      </a:r>
                      <a:br>
                        <a:rPr lang="nl-NL" sz="1100" b="0" i="0" u="none" strike="noStrike">
                          <a:solidFill>
                            <a:srgbClr val="000000"/>
                          </a:solidFill>
                          <a:effectLst/>
                          <a:latin typeface="Calibri"/>
                        </a:rPr>
                      </a:br>
                      <a:r>
                        <a:rPr lang="nl-NL" sz="1100" b="0" i="0" u="none" strike="noStrike">
                          <a:solidFill>
                            <a:srgbClr val="000000"/>
                          </a:solidFill>
                          <a:effectLst/>
                          <a:latin typeface="Calibri"/>
                        </a:rPr>
                        <a:t>523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b"/>
                      <a:r>
                        <a:rPr lang="nl-NL" sz="1100" b="0" i="0" u="none" strike="noStrike">
                          <a:solidFill>
                            <a:srgbClr val="000000"/>
                          </a:solidFill>
                          <a:effectLst/>
                          <a:latin typeface="Calibri"/>
                        </a:rPr>
                        <a:t/>
                      </a:r>
                      <a:br>
                        <a:rPr lang="nl-NL" sz="1100" b="0" i="0" u="none" strike="noStrike">
                          <a:solidFill>
                            <a:srgbClr val="000000"/>
                          </a:solidFill>
                          <a:effectLst/>
                          <a:latin typeface="Calibri"/>
                        </a:rPr>
                      </a:br>
                      <a:r>
                        <a:rPr lang="nl-NL" sz="1100" b="0" i="0" u="none" strike="noStrike">
                          <a:solidFill>
                            <a:srgbClr val="000000"/>
                          </a:solidFill>
                          <a:effectLst/>
                          <a:latin typeface="Calibri"/>
                        </a:rPr>
                        <a:t>2</a:t>
                      </a:r>
                      <a:br>
                        <a:rPr lang="nl-NL" sz="1100" b="0" i="0" u="none" strike="noStrike">
                          <a:solidFill>
                            <a:srgbClr val="000000"/>
                          </a:solidFill>
                          <a:effectLst/>
                          <a:latin typeface="Calibri"/>
                        </a:rPr>
                      </a:br>
                      <a:r>
                        <a:rPr lang="nl-NL" sz="1100" b="0" i="0" u="none" strike="noStrike">
                          <a:solidFill>
                            <a:srgbClr val="000000"/>
                          </a:solidFill>
                          <a:effectLst/>
                          <a:latin typeface="Calibri"/>
                        </a:rPr>
                        <a:t>538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fontAlgn="b"/>
                      <a:r>
                        <a:rPr lang="nl-NL" sz="1100" b="0" i="0" u="none" strike="noStrike">
                          <a:solidFill>
                            <a:srgbClr val="000000"/>
                          </a:solidFill>
                          <a:effectLst/>
                          <a:latin typeface="Calibri"/>
                        </a:rPr>
                        <a:t>3?</a:t>
                      </a:r>
                      <a:br>
                        <a:rPr lang="nl-NL" sz="1100" b="0" i="0" u="none" strike="noStrike">
                          <a:solidFill>
                            <a:srgbClr val="000000"/>
                          </a:solidFill>
                          <a:effectLst/>
                          <a:latin typeface="Calibri"/>
                        </a:rPr>
                      </a:br>
                      <a:r>
                        <a:rPr lang="nl-NL" sz="1100" b="0" i="0" u="none" strike="noStrike">
                          <a:solidFill>
                            <a:srgbClr val="000000"/>
                          </a:solidFill>
                          <a:effectLst/>
                          <a:latin typeface="Calibri"/>
                        </a:rPr>
                        <a:t>539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nl-NL"/>
                    </a:p>
                  </a:txBody>
                  <a:tcPr/>
                </a:tc>
                <a:tc rowSpan="2">
                  <a:txBody>
                    <a:bodyPr/>
                    <a:lstStyle/>
                    <a:p>
                      <a:pPr algn="ctr" fontAlgn="b"/>
                      <a:r>
                        <a:rPr lang="nl-NL" sz="1100" b="0" i="0" u="none" strike="noStrike">
                          <a:solidFill>
                            <a:srgbClr val="000000"/>
                          </a:solidFill>
                          <a:effectLst/>
                          <a:latin typeface="Calibri"/>
                        </a:rPr>
                        <a:t/>
                      </a:r>
                      <a:br>
                        <a:rPr lang="nl-NL" sz="1100" b="0" i="0" u="none" strike="noStrike">
                          <a:solidFill>
                            <a:srgbClr val="000000"/>
                          </a:solidFill>
                          <a:effectLst/>
                          <a:latin typeface="Calibri"/>
                        </a:rPr>
                      </a:br>
                      <a:r>
                        <a:rPr lang="nl-NL" sz="1100" b="0" i="0" u="none" strike="noStrike">
                          <a:solidFill>
                            <a:srgbClr val="000000"/>
                          </a:solidFill>
                          <a:effectLst/>
                          <a:latin typeface="Calibri"/>
                        </a:rPr>
                        <a:t>2?</a:t>
                      </a:r>
                      <a:br>
                        <a:rPr lang="nl-NL" sz="1100" b="0" i="0" u="none" strike="noStrike">
                          <a:solidFill>
                            <a:srgbClr val="000000"/>
                          </a:solidFill>
                          <a:effectLst/>
                          <a:latin typeface="Calibri"/>
                        </a:rPr>
                      </a:br>
                      <a:r>
                        <a:rPr lang="nl-NL" sz="1100" b="0" i="0" u="none" strike="noStrike">
                          <a:solidFill>
                            <a:srgbClr val="000000"/>
                          </a:solidFill>
                          <a:effectLst/>
                          <a:latin typeface="Calibri"/>
                        </a:rPr>
                        <a:t>540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nl-NL" sz="1600" b="1" i="0" u="none" strike="noStrike">
                          <a:solidFill>
                            <a:srgbClr val="000000"/>
                          </a:solidFill>
                          <a:effectLst/>
                          <a:latin typeface="Calibri"/>
                        </a:rPr>
                        <a:t>4</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1"/>
                  </a:ext>
                </a:extLst>
              </a:tr>
              <a:tr h="200025">
                <a:tc gridSpan="2">
                  <a:txBody>
                    <a:bodyPr/>
                    <a:lstStyle/>
                    <a:p>
                      <a:pPr algn="ctr" fontAlgn="b"/>
                      <a:r>
                        <a:rPr lang="nl-NL" sz="11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nl-NL"/>
                    </a:p>
                  </a:txBody>
                  <a:tcPr/>
                </a:tc>
                <a:tc vMerge="1">
                  <a:txBody>
                    <a:bodyPr/>
                    <a:lstStyle/>
                    <a:p>
                      <a:endParaRPr lang="nl-NL"/>
                    </a:p>
                  </a:txBody>
                  <a:tcPr/>
                </a:tc>
                <a:tc>
                  <a:txBody>
                    <a:bodyPr/>
                    <a:lstStyle/>
                    <a:p>
                      <a:pPr algn="l" fontAlgn="b"/>
                      <a:r>
                        <a:rPr lang="nl-NL" sz="11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vMerge="1">
                  <a:txBody>
                    <a:bodyPr/>
                    <a:lstStyle/>
                    <a:p>
                      <a:endParaRPr lang="nl-NL"/>
                    </a:p>
                  </a:txBody>
                  <a:tcPr/>
                </a:tc>
                <a:tc vMerge="1">
                  <a:txBody>
                    <a:bodyPr/>
                    <a:lstStyle/>
                    <a:p>
                      <a:endParaRPr lang="nl-NL"/>
                    </a:p>
                  </a:txBody>
                  <a:tcPr/>
                </a:tc>
                <a:tc gridSpan="2">
                  <a:txBody>
                    <a:bodyPr/>
                    <a:lstStyle/>
                    <a:p>
                      <a:pPr algn="ctr" fontAlgn="b"/>
                      <a:r>
                        <a:rPr lang="nl-NL"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nl-NL"/>
                    </a:p>
                  </a:txBody>
                  <a:tcPr/>
                </a:tc>
                <a:tc vMerge="1">
                  <a:txBody>
                    <a:bodyPr/>
                    <a:lstStyle/>
                    <a:p>
                      <a:endParaRPr lang="nl-NL"/>
                    </a:p>
                  </a:txBody>
                  <a:tcPr/>
                </a:tc>
                <a:tc vMerge="1">
                  <a:txBody>
                    <a:bodyPr/>
                    <a:lstStyle/>
                    <a:p>
                      <a:endParaRPr lang="nl-NL"/>
                    </a:p>
                  </a:txBody>
                  <a:tcPr/>
                </a:tc>
                <a:extLst>
                  <a:ext uri="{0D108BD9-81ED-4DB2-BD59-A6C34878D82A}">
                    <a16:rowId xmlns:a16="http://schemas.microsoft.com/office/drawing/2014/main" xmlns="" val="10002"/>
                  </a:ext>
                </a:extLst>
              </a:tr>
              <a:tr h="0">
                <a:tc>
                  <a:txBody>
                    <a:bodyPr/>
                    <a:lstStyle/>
                    <a:p>
                      <a:pPr algn="ctr" fontAlgn="b"/>
                      <a:r>
                        <a:rPr lang="nl-NL" sz="1100" b="0" i="0" u="none" strike="noStrike">
                          <a:solidFill>
                            <a:srgbClr val="000000"/>
                          </a:solidFill>
                          <a:effectLst/>
                          <a:latin typeface="Calibri"/>
                        </a:rPr>
                        <a:t>1</a:t>
                      </a:r>
                      <a:br>
                        <a:rPr lang="nl-NL" sz="1100" b="0" i="0" u="none" strike="noStrike">
                          <a:solidFill>
                            <a:srgbClr val="000000"/>
                          </a:solidFill>
                          <a:effectLst/>
                          <a:latin typeface="Calibri"/>
                        </a:rPr>
                      </a:br>
                      <a:r>
                        <a:rPr lang="nl-NL" sz="1100" b="0" i="0" u="none" strike="noStrike">
                          <a:solidFill>
                            <a:srgbClr val="000000"/>
                          </a:solidFill>
                          <a:effectLst/>
                          <a:latin typeface="Calibri"/>
                        </a:rPr>
                        <a:t>506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a:solidFill>
                            <a:srgbClr val="000000"/>
                          </a:solidFill>
                          <a:effectLst/>
                          <a:latin typeface="Calibri"/>
                        </a:rPr>
                        <a:t>1</a:t>
                      </a:r>
                      <a:br>
                        <a:rPr lang="nl-NL" sz="1100" b="0" i="0" u="none" strike="noStrike">
                          <a:solidFill>
                            <a:srgbClr val="000000"/>
                          </a:solidFill>
                          <a:effectLst/>
                          <a:latin typeface="Calibri"/>
                        </a:rPr>
                      </a:br>
                      <a:r>
                        <a:rPr lang="nl-NL" sz="1100" b="0" i="0" u="none" strike="noStrike">
                          <a:solidFill>
                            <a:srgbClr val="000000"/>
                          </a:solidFill>
                          <a:effectLst/>
                          <a:latin typeface="Calibri"/>
                        </a:rPr>
                        <a:t>505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nl-NL" sz="1100" b="0" i="0" u="none" strike="noStrike">
                          <a:solidFill>
                            <a:srgbClr val="000000"/>
                          </a:solidFill>
                          <a:effectLst/>
                          <a:latin typeface="Calibri"/>
                        </a:rPr>
                        <a:t>518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1100" b="0" i="0" u="none" strike="noStrike">
                          <a:solidFill>
                            <a:srgbClr val="000000"/>
                          </a:solidFill>
                          <a:effectLst/>
                          <a:latin typeface="Calibri"/>
                        </a:rPr>
                        <a:t>3?</a:t>
                      </a:r>
                      <a:br>
                        <a:rPr lang="nl-NL" sz="1100" b="0" i="0" u="none" strike="noStrike">
                          <a:solidFill>
                            <a:srgbClr val="000000"/>
                          </a:solidFill>
                          <a:effectLst/>
                          <a:latin typeface="Calibri"/>
                        </a:rPr>
                      </a:br>
                      <a:r>
                        <a:rPr lang="nl-NL" sz="1100" b="0" i="0" u="none" strike="noStrike">
                          <a:solidFill>
                            <a:srgbClr val="000000"/>
                          </a:solidFill>
                          <a:effectLst/>
                          <a:latin typeface="Calibri"/>
                        </a:rPr>
                        <a:t>519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b"/>
                      <a:r>
                        <a:rPr lang="nl-NL" sz="1100" b="0" i="0" u="none" strike="noStrike">
                          <a:solidFill>
                            <a:srgbClr val="000000"/>
                          </a:solidFill>
                          <a:effectLst/>
                          <a:latin typeface="Calibri"/>
                        </a:rPr>
                        <a:t/>
                      </a:r>
                      <a:br>
                        <a:rPr lang="nl-NL" sz="1100" b="0" i="0" u="none" strike="noStrike">
                          <a:solidFill>
                            <a:srgbClr val="000000"/>
                          </a:solidFill>
                          <a:effectLst/>
                          <a:latin typeface="Calibri"/>
                        </a:rPr>
                      </a:br>
                      <a:r>
                        <a:rPr lang="nl-NL" sz="1100" b="0" i="0" u="none" strike="noStrike">
                          <a:solidFill>
                            <a:srgbClr val="000000"/>
                          </a:solidFill>
                          <a:effectLst/>
                          <a:latin typeface="Calibri"/>
                        </a:rPr>
                        <a:t>2?</a:t>
                      </a:r>
                      <a:br>
                        <a:rPr lang="nl-NL" sz="1100" b="0" i="0" u="none" strike="noStrike">
                          <a:solidFill>
                            <a:srgbClr val="000000"/>
                          </a:solidFill>
                          <a:effectLst/>
                          <a:latin typeface="Calibri"/>
                        </a:rPr>
                      </a:br>
                      <a:r>
                        <a:rPr lang="nl-NL" sz="1100" b="0" i="0" u="none" strike="noStrike">
                          <a:solidFill>
                            <a:srgbClr val="000000"/>
                          </a:solidFill>
                          <a:effectLst/>
                          <a:latin typeface="Calibri"/>
                        </a:rPr>
                        <a:t>520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b"/>
                      <a:r>
                        <a:rPr lang="nl-NL" sz="1100" b="0" i="0" u="none" strike="noStrike">
                          <a:solidFill>
                            <a:srgbClr val="000000"/>
                          </a:solidFill>
                          <a:effectLst/>
                          <a:latin typeface="Calibri"/>
                        </a:rPr>
                        <a:t>3</a:t>
                      </a:r>
                      <a:br>
                        <a:rPr lang="nl-NL" sz="1100" b="0" i="0" u="none" strike="noStrike">
                          <a:solidFill>
                            <a:srgbClr val="000000"/>
                          </a:solidFill>
                          <a:effectLst/>
                          <a:latin typeface="Calibri"/>
                        </a:rPr>
                      </a:br>
                      <a:r>
                        <a:rPr lang="nl-NL" sz="1100" b="0" i="0" u="none" strike="noStrike">
                          <a:solidFill>
                            <a:srgbClr val="000000"/>
                          </a:solidFill>
                          <a:effectLst/>
                          <a:latin typeface="Calibri"/>
                        </a:rPr>
                        <a:t>535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b"/>
                      <a:r>
                        <a:rPr lang="nl-NL" sz="1100" b="0" i="0" u="none" strike="noStrike">
                          <a:solidFill>
                            <a:srgbClr val="000000"/>
                          </a:solidFill>
                          <a:effectLst/>
                          <a:latin typeface="Calibri"/>
                        </a:rPr>
                        <a:t>2?</a:t>
                      </a:r>
                      <a:br>
                        <a:rPr lang="nl-NL" sz="1100" b="0" i="0" u="none" strike="noStrike">
                          <a:solidFill>
                            <a:srgbClr val="000000"/>
                          </a:solidFill>
                          <a:effectLst/>
                          <a:latin typeface="Calibri"/>
                        </a:rPr>
                      </a:br>
                      <a:r>
                        <a:rPr lang="nl-NL" sz="1100" b="0" i="0" u="none" strike="noStrike">
                          <a:solidFill>
                            <a:srgbClr val="000000"/>
                          </a:solidFill>
                          <a:effectLst/>
                          <a:latin typeface="Calibri"/>
                        </a:rPr>
                        <a:t>536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nl-NL"/>
                    </a:p>
                  </a:txBody>
                  <a:tcPr/>
                </a:tc>
                <a:tc rowSpan="2">
                  <a:txBody>
                    <a:bodyPr/>
                    <a:lstStyle/>
                    <a:p>
                      <a:pPr algn="ctr" fontAlgn="b"/>
                      <a:r>
                        <a:rPr lang="nl-NL" sz="1100" b="0" i="0" u="none" strike="noStrike">
                          <a:solidFill>
                            <a:srgbClr val="000000"/>
                          </a:solidFill>
                          <a:effectLst/>
                          <a:latin typeface="Calibri"/>
                        </a:rPr>
                        <a:t>2?</a:t>
                      </a:r>
                      <a:br>
                        <a:rPr lang="nl-NL" sz="1100" b="0" i="0" u="none" strike="noStrike">
                          <a:solidFill>
                            <a:srgbClr val="000000"/>
                          </a:solidFill>
                          <a:effectLst/>
                          <a:latin typeface="Calibri"/>
                        </a:rPr>
                      </a:br>
                      <a:r>
                        <a:rPr lang="nl-NL" sz="1100" b="0" i="0" u="none" strike="noStrike">
                          <a:solidFill>
                            <a:srgbClr val="000000"/>
                          </a:solidFill>
                          <a:effectLst/>
                          <a:latin typeface="Calibri"/>
                        </a:rPr>
                        <a:t>537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nl-NL" sz="1600" b="1" i="0" u="none" strike="noStrike">
                          <a:solidFill>
                            <a:srgbClr val="000000"/>
                          </a:solidFill>
                          <a:effectLst/>
                          <a:latin typeface="Calibri"/>
                        </a:rPr>
                        <a:t>3</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3"/>
                  </a:ext>
                </a:extLst>
              </a:tr>
              <a:tr h="200025">
                <a:tc gridSpan="2">
                  <a:txBody>
                    <a:bodyPr/>
                    <a:lstStyle/>
                    <a:p>
                      <a:pPr algn="ctr" fontAlgn="b"/>
                      <a:r>
                        <a:rPr lang="nl-NL" sz="11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nl-NL"/>
                    </a:p>
                  </a:txBody>
                  <a:tcPr/>
                </a:tc>
                <a:tc vMerge="1">
                  <a:txBody>
                    <a:bodyPr/>
                    <a:lstStyle/>
                    <a:p>
                      <a:endParaRPr lang="nl-NL"/>
                    </a:p>
                  </a:txBody>
                  <a:tcPr/>
                </a:tc>
                <a:tc>
                  <a:txBody>
                    <a:bodyPr/>
                    <a:lstStyle/>
                    <a:p>
                      <a:pPr algn="l" fontAlgn="b"/>
                      <a:r>
                        <a:rPr lang="nl-NL"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vMerge="1">
                  <a:txBody>
                    <a:bodyPr/>
                    <a:lstStyle/>
                    <a:p>
                      <a:endParaRPr lang="nl-NL"/>
                    </a:p>
                  </a:txBody>
                  <a:tcPr/>
                </a:tc>
                <a:tc vMerge="1">
                  <a:txBody>
                    <a:bodyPr/>
                    <a:lstStyle/>
                    <a:p>
                      <a:endParaRPr lang="nl-NL"/>
                    </a:p>
                  </a:txBody>
                  <a:tcPr/>
                </a:tc>
                <a:tc gridSpan="2">
                  <a:txBody>
                    <a:bodyPr/>
                    <a:lstStyle/>
                    <a:p>
                      <a:pPr algn="ctr" fontAlgn="b"/>
                      <a:r>
                        <a:rPr lang="nl-NL"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nl-NL"/>
                    </a:p>
                  </a:txBody>
                  <a:tcPr/>
                </a:tc>
                <a:tc vMerge="1">
                  <a:txBody>
                    <a:bodyPr/>
                    <a:lstStyle/>
                    <a:p>
                      <a:endParaRPr lang="nl-NL"/>
                    </a:p>
                  </a:txBody>
                  <a:tcPr/>
                </a:tc>
                <a:tc vMerge="1">
                  <a:txBody>
                    <a:bodyPr/>
                    <a:lstStyle/>
                    <a:p>
                      <a:endParaRPr lang="nl-NL"/>
                    </a:p>
                  </a:txBody>
                  <a:tcPr/>
                </a:tc>
                <a:extLst>
                  <a:ext uri="{0D108BD9-81ED-4DB2-BD59-A6C34878D82A}">
                    <a16:rowId xmlns:a16="http://schemas.microsoft.com/office/drawing/2014/main" xmlns="" val="10004"/>
                  </a:ext>
                </a:extLst>
              </a:tr>
              <a:tr h="0">
                <a:tc>
                  <a:txBody>
                    <a:bodyPr/>
                    <a:lstStyle/>
                    <a:p>
                      <a:pPr algn="ctr" fontAlgn="b"/>
                      <a:r>
                        <a:rPr lang="nl-NL" sz="1100" b="0" i="0" u="none" strike="noStrike">
                          <a:solidFill>
                            <a:srgbClr val="000000"/>
                          </a:solidFill>
                          <a:effectLst/>
                          <a:latin typeface="Calibri"/>
                        </a:rPr>
                        <a:t>2?</a:t>
                      </a:r>
                      <a:br>
                        <a:rPr lang="nl-NL" sz="1100" b="0" i="0" u="none" strike="noStrike">
                          <a:solidFill>
                            <a:srgbClr val="000000"/>
                          </a:solidFill>
                          <a:effectLst/>
                          <a:latin typeface="Calibri"/>
                        </a:rPr>
                      </a:br>
                      <a:r>
                        <a:rPr lang="nl-NL" sz="1100" b="0" i="0" u="none" strike="noStrike">
                          <a:solidFill>
                            <a:srgbClr val="000000"/>
                          </a:solidFill>
                          <a:effectLst/>
                          <a:latin typeface="Calibri"/>
                        </a:rPr>
                        <a:t>504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1100" b="0" i="0" u="none" strike="noStrike">
                          <a:solidFill>
                            <a:srgbClr val="000000"/>
                          </a:solidFill>
                          <a:effectLst/>
                          <a:latin typeface="Calibri"/>
                        </a:rPr>
                        <a:t>1?</a:t>
                      </a:r>
                      <a:br>
                        <a:rPr lang="nl-NL" sz="1100" b="0" i="0" u="none" strike="noStrike">
                          <a:solidFill>
                            <a:srgbClr val="000000"/>
                          </a:solidFill>
                          <a:effectLst/>
                          <a:latin typeface="Calibri"/>
                        </a:rPr>
                      </a:br>
                      <a:r>
                        <a:rPr lang="nl-NL" sz="1100" b="0" i="0" u="none" strike="noStrike">
                          <a:solidFill>
                            <a:srgbClr val="000000"/>
                          </a:solidFill>
                          <a:effectLst/>
                          <a:latin typeface="Calibri"/>
                        </a:rPr>
                        <a:t>503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nl-NL" sz="1100" b="0" i="0" u="none" strike="noStrike">
                          <a:solidFill>
                            <a:srgbClr val="000000"/>
                          </a:solidFill>
                          <a:effectLst/>
                          <a:latin typeface="Calibri"/>
                        </a:rPr>
                        <a:t>3?</a:t>
                      </a:r>
                      <a:br>
                        <a:rPr lang="nl-NL" sz="1100" b="0" i="0" u="none" strike="noStrike">
                          <a:solidFill>
                            <a:srgbClr val="000000"/>
                          </a:solidFill>
                          <a:effectLst/>
                          <a:latin typeface="Calibri"/>
                        </a:rPr>
                      </a:br>
                      <a:r>
                        <a:rPr lang="nl-NL" sz="1100" b="0" i="0" u="none" strike="noStrike">
                          <a:solidFill>
                            <a:srgbClr val="000000"/>
                          </a:solidFill>
                          <a:effectLst/>
                          <a:latin typeface="Calibri"/>
                        </a:rPr>
                        <a:t>515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NL" sz="1100" b="0" i="0" u="none" strike="noStrike">
                          <a:solidFill>
                            <a:srgbClr val="000000"/>
                          </a:solidFill>
                          <a:effectLst/>
                          <a:latin typeface="Calibri"/>
                        </a:rPr>
                        <a:t>1</a:t>
                      </a:r>
                      <a:br>
                        <a:rPr lang="nl-NL" sz="1100" b="0" i="0" u="none" strike="noStrike">
                          <a:solidFill>
                            <a:srgbClr val="000000"/>
                          </a:solidFill>
                          <a:effectLst/>
                          <a:latin typeface="Calibri"/>
                        </a:rPr>
                      </a:br>
                      <a:r>
                        <a:rPr lang="nl-NL" sz="1100" b="0" i="0" u="none" strike="noStrike">
                          <a:solidFill>
                            <a:srgbClr val="000000"/>
                          </a:solidFill>
                          <a:effectLst/>
                          <a:latin typeface="Calibri"/>
                        </a:rPr>
                        <a:t>516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nl-NL" sz="1100" b="0" i="0" u="none" strike="noStrike">
                          <a:solidFill>
                            <a:srgbClr val="000000"/>
                          </a:solidFill>
                          <a:effectLst/>
                          <a:latin typeface="Calibri"/>
                        </a:rPr>
                        <a:t/>
                      </a:r>
                      <a:br>
                        <a:rPr lang="nl-NL" sz="1100" b="0" i="0" u="none" strike="noStrike">
                          <a:solidFill>
                            <a:srgbClr val="000000"/>
                          </a:solidFill>
                          <a:effectLst/>
                          <a:latin typeface="Calibri"/>
                        </a:rPr>
                      </a:br>
                      <a:r>
                        <a:rPr lang="nl-NL" sz="1100" b="0" i="0" u="none" strike="noStrike">
                          <a:solidFill>
                            <a:srgbClr val="000000"/>
                          </a:solidFill>
                          <a:effectLst/>
                          <a:latin typeface="Calibri"/>
                        </a:rPr>
                        <a:t>4?</a:t>
                      </a:r>
                      <a:br>
                        <a:rPr lang="nl-NL" sz="1100" b="0" i="0" u="none" strike="noStrike">
                          <a:solidFill>
                            <a:srgbClr val="000000"/>
                          </a:solidFill>
                          <a:effectLst/>
                          <a:latin typeface="Calibri"/>
                        </a:rPr>
                      </a:br>
                      <a:r>
                        <a:rPr lang="nl-NL" sz="1100" b="0" i="0" u="none" strike="noStrike">
                          <a:solidFill>
                            <a:srgbClr val="000000"/>
                          </a:solidFill>
                          <a:effectLst/>
                          <a:latin typeface="Calibri"/>
                        </a:rPr>
                        <a:t>517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2">
                  <a:txBody>
                    <a:bodyPr/>
                    <a:lstStyle/>
                    <a:p>
                      <a:pPr algn="ctr" fontAlgn="b"/>
                      <a:r>
                        <a:rPr lang="nl-NL" sz="1100" b="0" i="0" u="none" strike="noStrike">
                          <a:solidFill>
                            <a:srgbClr val="000000"/>
                          </a:solidFill>
                          <a:effectLst/>
                          <a:latin typeface="Calibri"/>
                        </a:rPr>
                        <a:t>1</a:t>
                      </a:r>
                      <a:br>
                        <a:rPr lang="nl-NL" sz="1100" b="0" i="0" u="none" strike="noStrike">
                          <a:solidFill>
                            <a:srgbClr val="000000"/>
                          </a:solidFill>
                          <a:effectLst/>
                          <a:latin typeface="Calibri"/>
                        </a:rPr>
                      </a:br>
                      <a:r>
                        <a:rPr lang="nl-NL" sz="1100" b="0" i="0" u="none" strike="noStrike">
                          <a:solidFill>
                            <a:srgbClr val="000000"/>
                          </a:solidFill>
                          <a:effectLst/>
                          <a:latin typeface="Calibri"/>
                        </a:rPr>
                        <a:t>532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nl-NL" sz="1100" b="0" i="0" u="none" strike="noStrike">
                          <a:solidFill>
                            <a:srgbClr val="000000"/>
                          </a:solidFill>
                          <a:effectLst/>
                          <a:latin typeface="Calibri"/>
                        </a:rPr>
                        <a:t>4</a:t>
                      </a:r>
                      <a:br>
                        <a:rPr lang="nl-NL" sz="1100" b="0" i="0" u="none" strike="noStrike">
                          <a:solidFill>
                            <a:srgbClr val="000000"/>
                          </a:solidFill>
                          <a:effectLst/>
                          <a:latin typeface="Calibri"/>
                        </a:rPr>
                      </a:br>
                      <a:r>
                        <a:rPr lang="nl-NL" sz="1100" b="0" i="0" u="none" strike="noStrike">
                          <a:solidFill>
                            <a:srgbClr val="000000"/>
                          </a:solidFill>
                          <a:effectLst/>
                          <a:latin typeface="Calibri"/>
                        </a:rPr>
                        <a:t>533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nl-NL"/>
                    </a:p>
                  </a:txBody>
                  <a:tcPr/>
                </a:tc>
                <a:tc rowSpan="2">
                  <a:txBody>
                    <a:bodyPr/>
                    <a:lstStyle/>
                    <a:p>
                      <a:pPr algn="ctr" fontAlgn="b"/>
                      <a:r>
                        <a:rPr lang="nl-NL" sz="1100" b="0" i="0" u="none" strike="noStrike">
                          <a:solidFill>
                            <a:srgbClr val="000000"/>
                          </a:solidFill>
                          <a:effectLst/>
                          <a:latin typeface="Calibri"/>
                        </a:rPr>
                        <a:t>2?</a:t>
                      </a:r>
                      <a:br>
                        <a:rPr lang="nl-NL" sz="1100" b="0" i="0" u="none" strike="noStrike">
                          <a:solidFill>
                            <a:srgbClr val="000000"/>
                          </a:solidFill>
                          <a:effectLst/>
                          <a:latin typeface="Calibri"/>
                        </a:rPr>
                      </a:br>
                      <a:r>
                        <a:rPr lang="nl-NL" sz="1100" b="0" i="0" u="none" strike="noStrike">
                          <a:solidFill>
                            <a:srgbClr val="000000"/>
                          </a:solidFill>
                          <a:effectLst/>
                          <a:latin typeface="Calibri"/>
                        </a:rPr>
                        <a:t>534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nl-NL" sz="1600" b="1" i="0" u="none" strike="noStrike">
                          <a:solidFill>
                            <a:srgbClr val="000000"/>
                          </a:solidFill>
                          <a:effectLst/>
                          <a:latin typeface="Calibri"/>
                        </a:rPr>
                        <a:t>2</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5"/>
                  </a:ext>
                </a:extLst>
              </a:tr>
              <a:tr h="200025">
                <a:tc gridSpan="2">
                  <a:txBody>
                    <a:bodyPr/>
                    <a:lstStyle/>
                    <a:p>
                      <a:pPr algn="ctr" fontAlgn="b"/>
                      <a:r>
                        <a:rPr lang="nl-NL" sz="11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nl-NL"/>
                    </a:p>
                  </a:txBody>
                  <a:tcPr/>
                </a:tc>
                <a:tc vMerge="1">
                  <a:txBody>
                    <a:bodyPr/>
                    <a:lstStyle/>
                    <a:p>
                      <a:endParaRPr lang="nl-NL"/>
                    </a:p>
                  </a:txBody>
                  <a:tcPr/>
                </a:tc>
                <a:tc>
                  <a:txBody>
                    <a:bodyPr/>
                    <a:lstStyle/>
                    <a:p>
                      <a:pPr algn="l" fontAlgn="b"/>
                      <a:r>
                        <a:rPr lang="nl-NL"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vMerge="1">
                  <a:txBody>
                    <a:bodyPr/>
                    <a:lstStyle/>
                    <a:p>
                      <a:endParaRPr lang="nl-NL"/>
                    </a:p>
                  </a:txBody>
                  <a:tcPr/>
                </a:tc>
                <a:tc vMerge="1">
                  <a:txBody>
                    <a:bodyPr/>
                    <a:lstStyle/>
                    <a:p>
                      <a:endParaRPr lang="nl-NL"/>
                    </a:p>
                  </a:txBody>
                  <a:tcPr/>
                </a:tc>
                <a:tc gridSpan="2">
                  <a:txBody>
                    <a:bodyPr/>
                    <a:lstStyle/>
                    <a:p>
                      <a:pPr algn="ctr" fontAlgn="b"/>
                      <a:r>
                        <a:rPr lang="nl-NL"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nl-NL"/>
                    </a:p>
                  </a:txBody>
                  <a:tcPr/>
                </a:tc>
                <a:tc vMerge="1">
                  <a:txBody>
                    <a:bodyPr/>
                    <a:lstStyle/>
                    <a:p>
                      <a:endParaRPr lang="nl-NL"/>
                    </a:p>
                  </a:txBody>
                  <a:tcPr/>
                </a:tc>
                <a:tc vMerge="1">
                  <a:txBody>
                    <a:bodyPr/>
                    <a:lstStyle/>
                    <a:p>
                      <a:endParaRPr lang="nl-NL"/>
                    </a:p>
                  </a:txBody>
                  <a:tcPr/>
                </a:tc>
                <a:extLst>
                  <a:ext uri="{0D108BD9-81ED-4DB2-BD59-A6C34878D82A}">
                    <a16:rowId xmlns:a16="http://schemas.microsoft.com/office/drawing/2014/main" xmlns="" val="10006"/>
                  </a:ext>
                </a:extLst>
              </a:tr>
              <a:tr h="0">
                <a:tc>
                  <a:txBody>
                    <a:bodyPr/>
                    <a:lstStyle/>
                    <a:p>
                      <a:pPr algn="ctr" fontAlgn="b"/>
                      <a:r>
                        <a:rPr lang="nl-NL" sz="1100" b="0" i="0" u="none" strike="noStrike">
                          <a:solidFill>
                            <a:srgbClr val="000000"/>
                          </a:solidFill>
                          <a:effectLst/>
                          <a:latin typeface="Calibri"/>
                        </a:rPr>
                        <a:t>3?</a:t>
                      </a:r>
                      <a:br>
                        <a:rPr lang="nl-NL" sz="1100" b="0" i="0" u="none" strike="noStrike">
                          <a:solidFill>
                            <a:srgbClr val="000000"/>
                          </a:solidFill>
                          <a:effectLst/>
                          <a:latin typeface="Calibri"/>
                        </a:rPr>
                      </a:br>
                      <a:r>
                        <a:rPr lang="nl-NL" sz="1100" b="0" i="0" u="none" strike="noStrike">
                          <a:solidFill>
                            <a:srgbClr val="000000"/>
                          </a:solidFill>
                          <a:effectLst/>
                          <a:latin typeface="Calibri"/>
                        </a:rPr>
                        <a:t>502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NL" sz="1100" b="0" i="0" u="none" strike="noStrike">
                          <a:solidFill>
                            <a:srgbClr val="000000"/>
                          </a:solidFill>
                          <a:effectLst/>
                          <a:latin typeface="Calibri"/>
                        </a:rPr>
                        <a:t>1?</a:t>
                      </a:r>
                      <a:br>
                        <a:rPr lang="nl-NL" sz="1100" b="0" i="0" u="none" strike="noStrike">
                          <a:solidFill>
                            <a:srgbClr val="000000"/>
                          </a:solidFill>
                          <a:effectLst/>
                          <a:latin typeface="Calibri"/>
                        </a:rPr>
                      </a:br>
                      <a:r>
                        <a:rPr lang="nl-NL" sz="1100" b="0" i="0" u="none" strike="noStrike">
                          <a:solidFill>
                            <a:srgbClr val="000000"/>
                          </a:solidFill>
                          <a:effectLst/>
                          <a:latin typeface="Calibri"/>
                        </a:rPr>
                        <a:t>501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nl-NL" sz="1100" b="0" i="0" u="none" strike="noStrike">
                          <a:solidFill>
                            <a:srgbClr val="000000"/>
                          </a:solidFill>
                          <a:effectLst/>
                          <a:latin typeface="Calibri"/>
                        </a:rPr>
                        <a:t>2?</a:t>
                      </a:r>
                      <a:br>
                        <a:rPr lang="nl-NL" sz="1100" b="0" i="0" u="none" strike="noStrike">
                          <a:solidFill>
                            <a:srgbClr val="000000"/>
                          </a:solidFill>
                          <a:effectLst/>
                          <a:latin typeface="Calibri"/>
                        </a:rPr>
                      </a:br>
                      <a:r>
                        <a:rPr lang="nl-NL" sz="1100" b="0" i="0" u="none" strike="noStrike">
                          <a:solidFill>
                            <a:srgbClr val="000000"/>
                          </a:solidFill>
                          <a:effectLst/>
                          <a:latin typeface="Calibri"/>
                        </a:rPr>
                        <a:t>512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1100" b="0" i="0" u="none" strike="noStrike">
                          <a:solidFill>
                            <a:srgbClr val="000000"/>
                          </a:solidFill>
                          <a:effectLst/>
                          <a:latin typeface="Calibri"/>
                        </a:rPr>
                        <a:t>1</a:t>
                      </a:r>
                      <a:br>
                        <a:rPr lang="nl-NL" sz="1100" b="0" i="0" u="none" strike="noStrike">
                          <a:solidFill>
                            <a:srgbClr val="000000"/>
                          </a:solidFill>
                          <a:effectLst/>
                          <a:latin typeface="Calibri"/>
                        </a:rPr>
                      </a:br>
                      <a:r>
                        <a:rPr lang="nl-NL" sz="1100" b="0" i="0" u="none" strike="noStrike">
                          <a:solidFill>
                            <a:srgbClr val="000000"/>
                          </a:solidFill>
                          <a:effectLst/>
                          <a:latin typeface="Calibri"/>
                        </a:rPr>
                        <a:t>513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nl-NL" sz="1100" b="0" i="0" u="none" strike="noStrike">
                          <a:solidFill>
                            <a:srgbClr val="000000"/>
                          </a:solidFill>
                          <a:effectLst/>
                          <a:latin typeface="Calibri"/>
                        </a:rPr>
                        <a:t/>
                      </a:r>
                      <a:br>
                        <a:rPr lang="nl-NL" sz="1100" b="0" i="0" u="none" strike="noStrike">
                          <a:solidFill>
                            <a:srgbClr val="000000"/>
                          </a:solidFill>
                          <a:effectLst/>
                          <a:latin typeface="Calibri"/>
                        </a:rPr>
                      </a:br>
                      <a:r>
                        <a:rPr lang="nl-NL" sz="1100" b="0" i="0" u="none" strike="noStrike">
                          <a:solidFill>
                            <a:srgbClr val="000000"/>
                          </a:solidFill>
                          <a:effectLst/>
                          <a:latin typeface="Calibri"/>
                        </a:rPr>
                        <a:t>2</a:t>
                      </a:r>
                      <a:br>
                        <a:rPr lang="nl-NL" sz="1100" b="0" i="0" u="none" strike="noStrike">
                          <a:solidFill>
                            <a:srgbClr val="000000"/>
                          </a:solidFill>
                          <a:effectLst/>
                          <a:latin typeface="Calibri"/>
                        </a:rPr>
                      </a:br>
                      <a:r>
                        <a:rPr lang="nl-NL" sz="1100" b="0" i="0" u="none" strike="noStrike">
                          <a:solidFill>
                            <a:srgbClr val="000000"/>
                          </a:solidFill>
                          <a:effectLst/>
                          <a:latin typeface="Calibri"/>
                        </a:rPr>
                        <a:t>514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b"/>
                      <a:r>
                        <a:rPr lang="nl-NL" sz="1100" b="0" i="0" u="none" strike="noStrike">
                          <a:solidFill>
                            <a:srgbClr val="000000"/>
                          </a:solidFill>
                          <a:effectLst/>
                          <a:latin typeface="Calibri"/>
                        </a:rPr>
                        <a:t>3</a:t>
                      </a:r>
                      <a:br>
                        <a:rPr lang="nl-NL" sz="1100" b="0" i="0" u="none" strike="noStrike">
                          <a:solidFill>
                            <a:srgbClr val="000000"/>
                          </a:solidFill>
                          <a:effectLst/>
                          <a:latin typeface="Calibri"/>
                        </a:rPr>
                      </a:br>
                      <a:r>
                        <a:rPr lang="nl-NL" sz="1100" b="0" i="0" u="none" strike="noStrike">
                          <a:solidFill>
                            <a:srgbClr val="000000"/>
                          </a:solidFill>
                          <a:effectLst/>
                          <a:latin typeface="Calibri"/>
                        </a:rPr>
                        <a:t>529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b"/>
                      <a:r>
                        <a:rPr lang="nl-NL" sz="1100" b="0" i="0" u="none" strike="noStrike">
                          <a:solidFill>
                            <a:srgbClr val="000000"/>
                          </a:solidFill>
                          <a:effectLst/>
                          <a:latin typeface="Calibri"/>
                        </a:rPr>
                        <a:t>2</a:t>
                      </a:r>
                      <a:br>
                        <a:rPr lang="nl-NL" sz="1100" b="0" i="0" u="none" strike="noStrike">
                          <a:solidFill>
                            <a:srgbClr val="000000"/>
                          </a:solidFill>
                          <a:effectLst/>
                          <a:latin typeface="Calibri"/>
                        </a:rPr>
                      </a:br>
                      <a:r>
                        <a:rPr lang="nl-NL" sz="1100" b="0" i="0" u="none" strike="noStrike">
                          <a:solidFill>
                            <a:srgbClr val="000000"/>
                          </a:solidFill>
                          <a:effectLst/>
                          <a:latin typeface="Calibri"/>
                        </a:rPr>
                        <a:t>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nl-NL"/>
                    </a:p>
                  </a:txBody>
                  <a:tcPr/>
                </a:tc>
                <a:tc rowSpan="2">
                  <a:txBody>
                    <a:bodyPr/>
                    <a:lstStyle/>
                    <a:p>
                      <a:pPr algn="ctr" fontAlgn="b"/>
                      <a:r>
                        <a:rPr lang="nl-NL" sz="1100" b="0" i="0" u="none" strike="noStrike">
                          <a:solidFill>
                            <a:srgbClr val="000000"/>
                          </a:solidFill>
                          <a:effectLst/>
                          <a:latin typeface="Calibri"/>
                        </a:rPr>
                        <a:t/>
                      </a:r>
                      <a:br>
                        <a:rPr lang="nl-NL" sz="1100" b="0" i="0" u="none" strike="noStrike">
                          <a:solidFill>
                            <a:srgbClr val="000000"/>
                          </a:solidFill>
                          <a:effectLst/>
                          <a:latin typeface="Calibri"/>
                        </a:rPr>
                      </a:br>
                      <a:r>
                        <a:rPr lang="nl-NL" sz="1100" b="0" i="0" u="none" strike="noStrike">
                          <a:solidFill>
                            <a:srgbClr val="000000"/>
                          </a:solidFill>
                          <a:effectLst/>
                          <a:latin typeface="Calibri"/>
                        </a:rPr>
                        <a:t>2?</a:t>
                      </a:r>
                      <a:br>
                        <a:rPr lang="nl-NL" sz="1100" b="0" i="0" u="none" strike="noStrike">
                          <a:solidFill>
                            <a:srgbClr val="000000"/>
                          </a:solidFill>
                          <a:effectLst/>
                          <a:latin typeface="Calibri"/>
                        </a:rPr>
                      </a:br>
                      <a:r>
                        <a:rPr lang="nl-NL" sz="1100" b="0" i="0" u="none" strike="noStrike">
                          <a:solidFill>
                            <a:srgbClr val="000000"/>
                          </a:solidFill>
                          <a:effectLst/>
                          <a:latin typeface="Calibri"/>
                        </a:rPr>
                        <a:t>531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nl-NL" sz="1600" b="1"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7"/>
                  </a:ext>
                </a:extLst>
              </a:tr>
              <a:tr h="200025">
                <a:tc gridSpan="2">
                  <a:txBody>
                    <a:bodyPr/>
                    <a:lstStyle/>
                    <a:p>
                      <a:pPr algn="ctr" fontAlgn="b"/>
                      <a:r>
                        <a:rPr lang="nl-NL" sz="11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nl-NL"/>
                    </a:p>
                  </a:txBody>
                  <a:tcPr/>
                </a:tc>
                <a:tc vMerge="1">
                  <a:txBody>
                    <a:bodyPr/>
                    <a:lstStyle/>
                    <a:p>
                      <a:endParaRPr lang="nl-NL"/>
                    </a:p>
                  </a:txBody>
                  <a:tcPr/>
                </a:tc>
                <a:tc>
                  <a:txBody>
                    <a:bodyPr/>
                    <a:lstStyle/>
                    <a:p>
                      <a:pPr algn="l" fontAlgn="b"/>
                      <a:r>
                        <a:rPr lang="nl-NL"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vMerge="1">
                  <a:txBody>
                    <a:bodyPr/>
                    <a:lstStyle/>
                    <a:p>
                      <a:endParaRPr lang="nl-NL"/>
                    </a:p>
                  </a:txBody>
                  <a:tcPr/>
                </a:tc>
                <a:tc vMerge="1">
                  <a:txBody>
                    <a:bodyPr/>
                    <a:lstStyle/>
                    <a:p>
                      <a:endParaRPr lang="nl-NL"/>
                    </a:p>
                  </a:txBody>
                  <a:tcPr/>
                </a:tc>
                <a:tc gridSpan="2">
                  <a:txBody>
                    <a:bodyPr/>
                    <a:lstStyle/>
                    <a:p>
                      <a:pPr algn="ctr" fontAlgn="b"/>
                      <a:r>
                        <a:rPr lang="nl-NL"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nl-NL"/>
                    </a:p>
                  </a:txBody>
                  <a:tcPr/>
                </a:tc>
                <a:tc vMerge="1">
                  <a:txBody>
                    <a:bodyPr/>
                    <a:lstStyle/>
                    <a:p>
                      <a:endParaRPr lang="nl-NL"/>
                    </a:p>
                  </a:txBody>
                  <a:tcPr/>
                </a:tc>
                <a:tc vMerge="1">
                  <a:txBody>
                    <a:bodyPr/>
                    <a:lstStyle/>
                    <a:p>
                      <a:endParaRPr lang="nl-NL"/>
                    </a:p>
                  </a:txBody>
                  <a:tcPr/>
                </a:tc>
                <a:extLst>
                  <a:ext uri="{0D108BD9-81ED-4DB2-BD59-A6C34878D82A}">
                    <a16:rowId xmlns:a16="http://schemas.microsoft.com/office/drawing/2014/main" xmlns="" val="10008"/>
                  </a:ext>
                </a:extLst>
              </a:tr>
              <a:tr h="190500">
                <a:tc>
                  <a:txBody>
                    <a:bodyPr/>
                    <a:lstStyle/>
                    <a:p>
                      <a:pPr algn="l" fontAlgn="b"/>
                      <a:r>
                        <a:rPr lang="nl-NL" sz="1100" b="0" i="0" u="none" strike="noStrike">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rowSpan="2">
                  <a:txBody>
                    <a:bodyPr/>
                    <a:lstStyle/>
                    <a:p>
                      <a:pPr algn="ctr" fontAlgn="b"/>
                      <a:r>
                        <a:rPr lang="nl-NL" sz="1100" b="0" i="0" u="none" strike="noStrike">
                          <a:solidFill>
                            <a:srgbClr val="000000"/>
                          </a:solidFill>
                          <a:effectLst/>
                          <a:latin typeface="Calibri"/>
                        </a:rPr>
                        <a:t>4</a:t>
                      </a:r>
                      <a:br>
                        <a:rPr lang="nl-NL" sz="1100" b="0" i="0" u="none" strike="noStrike">
                          <a:solidFill>
                            <a:srgbClr val="000000"/>
                          </a:solidFill>
                          <a:effectLst/>
                          <a:latin typeface="Calibri"/>
                        </a:rPr>
                      </a:br>
                      <a:r>
                        <a:rPr lang="nl-NL" sz="1100" b="0" i="0" u="none" strike="noStrike">
                          <a:solidFill>
                            <a:srgbClr val="000000"/>
                          </a:solidFill>
                          <a:effectLst/>
                          <a:latin typeface="Calibri"/>
                        </a:rPr>
                        <a:t>500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3">
                  <a:txBody>
                    <a:bodyPr/>
                    <a:lstStyle/>
                    <a:p>
                      <a:pPr algn="ctr" fontAlgn="b"/>
                      <a:r>
                        <a:rPr lang="nl-NL" sz="1100" b="0" i="0" u="none" strike="noStrike">
                          <a:solidFill>
                            <a:srgbClr val="000000"/>
                          </a:solidFill>
                          <a:effectLst/>
                          <a:latin typeface="Calibri"/>
                        </a:rPr>
                        <a:t>2</a:t>
                      </a:r>
                      <a:br>
                        <a:rPr lang="nl-NL" sz="1100" b="0" i="0" u="none" strike="noStrike">
                          <a:solidFill>
                            <a:srgbClr val="000000"/>
                          </a:solidFill>
                          <a:effectLst/>
                          <a:latin typeface="Calibri"/>
                        </a:rPr>
                      </a:br>
                      <a:r>
                        <a:rPr lang="nl-NL" sz="1100" b="0" i="0" u="none" strike="noStrike">
                          <a:solidFill>
                            <a:srgbClr val="000000"/>
                          </a:solidFill>
                          <a:effectLst/>
                          <a:latin typeface="Calibri"/>
                        </a:rPr>
                        <a:t>509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b"/>
                      <a:r>
                        <a:rPr lang="nl-NL" sz="1100" b="0" i="0" u="none" strike="noStrike">
                          <a:solidFill>
                            <a:srgbClr val="000000"/>
                          </a:solidFill>
                          <a:effectLst/>
                          <a:latin typeface="Calibri"/>
                        </a:rPr>
                        <a:t>2</a:t>
                      </a:r>
                      <a:br>
                        <a:rPr lang="nl-NL" sz="1100" b="0" i="0" u="none" strike="noStrike">
                          <a:solidFill>
                            <a:srgbClr val="000000"/>
                          </a:solidFill>
                          <a:effectLst/>
                          <a:latin typeface="Calibri"/>
                        </a:rPr>
                      </a:br>
                      <a:r>
                        <a:rPr lang="nl-NL" sz="1100" b="0" i="0" u="none" strike="noStrike">
                          <a:solidFill>
                            <a:srgbClr val="000000"/>
                          </a:solidFill>
                          <a:effectLst/>
                          <a:latin typeface="Calibri"/>
                        </a:rPr>
                        <a:t>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3">
                  <a:txBody>
                    <a:bodyPr/>
                    <a:lstStyle/>
                    <a:p>
                      <a:pPr algn="ctr" fontAlgn="b"/>
                      <a:r>
                        <a:rPr lang="nl-NL" sz="1100" b="0" i="0" u="none" strike="noStrike">
                          <a:solidFill>
                            <a:srgbClr val="000000"/>
                          </a:solidFill>
                          <a:effectLst/>
                          <a:latin typeface="Calibri"/>
                        </a:rPr>
                        <a:t/>
                      </a:r>
                      <a:br>
                        <a:rPr lang="nl-NL" sz="1100" b="0" i="0" u="none" strike="noStrike">
                          <a:solidFill>
                            <a:srgbClr val="000000"/>
                          </a:solidFill>
                          <a:effectLst/>
                          <a:latin typeface="Calibri"/>
                        </a:rPr>
                      </a:br>
                      <a:r>
                        <a:rPr lang="nl-NL" sz="1100" b="0" i="0" u="none" strike="noStrike">
                          <a:solidFill>
                            <a:srgbClr val="000000"/>
                          </a:solidFill>
                          <a:effectLst/>
                          <a:latin typeface="Calibri"/>
                        </a:rPr>
                        <a:t>4</a:t>
                      </a:r>
                      <a:br>
                        <a:rPr lang="nl-NL" sz="1100" b="0" i="0" u="none" strike="noStrike">
                          <a:solidFill>
                            <a:srgbClr val="000000"/>
                          </a:solidFill>
                          <a:effectLst/>
                          <a:latin typeface="Calibri"/>
                        </a:rPr>
                      </a:br>
                      <a:r>
                        <a:rPr lang="nl-NL" sz="1100" b="0" i="0" u="none" strike="noStrike">
                          <a:solidFill>
                            <a:srgbClr val="000000"/>
                          </a:solidFill>
                          <a:effectLst/>
                          <a:latin typeface="Calibri"/>
                        </a:rPr>
                        <a:t>511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3">
                  <a:txBody>
                    <a:bodyPr/>
                    <a:lstStyle/>
                    <a:p>
                      <a:pPr algn="ctr" fontAlgn="b"/>
                      <a:r>
                        <a:rPr lang="nl-NL" sz="1100" b="0" i="0" u="none" strike="noStrike">
                          <a:solidFill>
                            <a:srgbClr val="000000"/>
                          </a:solidFill>
                          <a:effectLst/>
                          <a:latin typeface="Calibri"/>
                        </a:rPr>
                        <a:t>1</a:t>
                      </a:r>
                      <a:br>
                        <a:rPr lang="nl-NL" sz="1100" b="0" i="0" u="none" strike="noStrike">
                          <a:solidFill>
                            <a:srgbClr val="000000"/>
                          </a:solidFill>
                          <a:effectLst/>
                          <a:latin typeface="Calibri"/>
                        </a:rPr>
                      </a:br>
                      <a:r>
                        <a:rPr lang="nl-NL" sz="1100" b="0" i="0" u="none" strike="noStrike">
                          <a:solidFill>
                            <a:srgbClr val="000000"/>
                          </a:solidFill>
                          <a:effectLst/>
                          <a:latin typeface="Calibri"/>
                        </a:rPr>
                        <a:t>526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fontAlgn="b"/>
                      <a:r>
                        <a:rPr lang="nl-NL" sz="1100" b="0" i="0" u="none" strike="noStrike">
                          <a:solidFill>
                            <a:srgbClr val="000000"/>
                          </a:solidFill>
                          <a:effectLst/>
                          <a:latin typeface="Calibri"/>
                        </a:rPr>
                        <a:t>2?</a:t>
                      </a:r>
                      <a:br>
                        <a:rPr lang="nl-NL" sz="1100" b="0" i="0" u="none" strike="noStrike">
                          <a:solidFill>
                            <a:srgbClr val="000000"/>
                          </a:solidFill>
                          <a:effectLst/>
                          <a:latin typeface="Calibri"/>
                        </a:rPr>
                      </a:br>
                      <a:r>
                        <a:rPr lang="nl-NL" sz="1100" b="0" i="0" u="none" strike="noStrike">
                          <a:solidFill>
                            <a:srgbClr val="000000"/>
                          </a:solidFill>
                          <a:effectLst/>
                          <a:latin typeface="Calibri"/>
                        </a:rPr>
                        <a:t>527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hMerge="1">
                  <a:txBody>
                    <a:bodyPr/>
                    <a:lstStyle/>
                    <a:p>
                      <a:endParaRPr lang="nl-NL"/>
                    </a:p>
                  </a:txBody>
                  <a:tcPr/>
                </a:tc>
                <a:tc rowSpan="3">
                  <a:txBody>
                    <a:bodyPr/>
                    <a:lstStyle/>
                    <a:p>
                      <a:pPr algn="ctr" fontAlgn="b"/>
                      <a:r>
                        <a:rPr lang="nl-NL" sz="1100" b="0" i="0" u="none" strike="noStrike">
                          <a:solidFill>
                            <a:srgbClr val="000000"/>
                          </a:solidFill>
                          <a:effectLst/>
                          <a:latin typeface="Calibri"/>
                        </a:rPr>
                        <a:t>2?</a:t>
                      </a:r>
                      <a:br>
                        <a:rPr lang="nl-NL" sz="1100" b="0" i="0" u="none" strike="noStrike">
                          <a:solidFill>
                            <a:srgbClr val="000000"/>
                          </a:solidFill>
                          <a:effectLst/>
                          <a:latin typeface="Calibri"/>
                        </a:rPr>
                      </a:br>
                      <a:r>
                        <a:rPr lang="nl-NL" sz="1100" b="0" i="0" u="none" strike="noStrike">
                          <a:solidFill>
                            <a:srgbClr val="000000"/>
                          </a:solidFill>
                          <a:effectLst/>
                          <a:latin typeface="Calibri"/>
                        </a:rPr>
                        <a:t>528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3">
                  <a:txBody>
                    <a:bodyPr/>
                    <a:lstStyle/>
                    <a:p>
                      <a:pPr algn="ctr" fontAlgn="ctr"/>
                      <a:r>
                        <a:rPr lang="nl-NL" sz="1600" b="1" i="0" u="none" strike="noStrike">
                          <a:solidFill>
                            <a:srgbClr val="000000"/>
                          </a:solidFill>
                          <a:effectLst/>
                          <a:latin typeface="Calibri"/>
                        </a:rPr>
                        <a:t>bg</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9"/>
                  </a:ext>
                </a:extLst>
              </a:tr>
              <a:tr h="200025">
                <a:tc>
                  <a:txBody>
                    <a:bodyPr/>
                    <a:lstStyle/>
                    <a:p>
                      <a:pPr algn="l" fontAlgn="b"/>
                      <a:r>
                        <a:rPr lang="nl-NL" sz="1100" b="0" i="0" u="none" strike="noStrike">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2F2F2"/>
                    </a:solidFill>
                  </a:tcPr>
                </a:tc>
                <a:tc vMerge="1">
                  <a:txBody>
                    <a:bodyPr/>
                    <a:lstStyle/>
                    <a:p>
                      <a:endParaRPr lang="nl-NL"/>
                    </a:p>
                  </a:txBody>
                  <a:tcPr/>
                </a:tc>
                <a:tc vMerge="1">
                  <a:txBody>
                    <a:bodyPr/>
                    <a:lstStyle/>
                    <a:p>
                      <a:endParaRPr lang="nl-NL"/>
                    </a:p>
                  </a:txBody>
                  <a:tcPr/>
                </a:tc>
                <a:tc vMerge="1">
                  <a:txBody>
                    <a:bodyPr/>
                    <a:lstStyle/>
                    <a:p>
                      <a:endParaRPr lang="nl-NL"/>
                    </a:p>
                  </a:txBody>
                  <a:tcPr/>
                </a:tc>
                <a:tc vMerge="1">
                  <a:txBody>
                    <a:bodyPr/>
                    <a:lstStyle/>
                    <a:p>
                      <a:endParaRPr lang="nl-NL"/>
                    </a:p>
                  </a:txBody>
                  <a:tcPr/>
                </a:tc>
                <a:tc vMerge="1">
                  <a:txBody>
                    <a:bodyPr/>
                    <a:lstStyle/>
                    <a:p>
                      <a:endParaRPr lang="nl-NL"/>
                    </a:p>
                  </a:txBody>
                  <a:tcPr/>
                </a:tc>
                <a:tc gridSpan="2" vMerge="1">
                  <a:txBody>
                    <a:bodyPr/>
                    <a:lstStyle/>
                    <a:p>
                      <a:endParaRPr lang="nl-NL"/>
                    </a:p>
                  </a:txBody>
                  <a:tcPr/>
                </a:tc>
                <a:tc hMerge="1" vMerge="1">
                  <a:txBody>
                    <a:bodyPr/>
                    <a:lstStyle/>
                    <a:p>
                      <a:endParaRPr lang="nl-NL"/>
                    </a:p>
                  </a:txBody>
                  <a:tcPr/>
                </a:tc>
                <a:tc vMerge="1">
                  <a:txBody>
                    <a:bodyPr/>
                    <a:lstStyle/>
                    <a:p>
                      <a:endParaRPr lang="nl-NL"/>
                    </a:p>
                  </a:txBody>
                  <a:tcPr/>
                </a:tc>
                <a:tc vMerge="1">
                  <a:txBody>
                    <a:bodyPr/>
                    <a:lstStyle/>
                    <a:p>
                      <a:endParaRPr lang="nl-NL"/>
                    </a:p>
                  </a:txBody>
                  <a:tcPr/>
                </a:tc>
                <a:extLst>
                  <a:ext uri="{0D108BD9-81ED-4DB2-BD59-A6C34878D82A}">
                    <a16:rowId xmlns:a16="http://schemas.microsoft.com/office/drawing/2014/main" xmlns="" val="10010"/>
                  </a:ext>
                </a:extLst>
              </a:tr>
              <a:tr h="200025">
                <a:tc>
                  <a:txBody>
                    <a:bodyPr/>
                    <a:lstStyle/>
                    <a:p>
                      <a:pPr algn="l" fontAlgn="b"/>
                      <a:r>
                        <a:rPr lang="nl-NL" sz="11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nl-NL" sz="1100" b="0" i="0" u="none" strike="noStrike">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nl-NL"/>
                    </a:p>
                  </a:txBody>
                  <a:tcPr/>
                </a:tc>
                <a:tc>
                  <a:txBody>
                    <a:bodyPr/>
                    <a:lstStyle/>
                    <a:p>
                      <a:pPr algn="l" fontAlgn="b"/>
                      <a:r>
                        <a:rPr lang="nl-NL"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vMerge="1">
                  <a:txBody>
                    <a:bodyPr/>
                    <a:lstStyle/>
                    <a:p>
                      <a:endParaRPr lang="nl-NL"/>
                    </a:p>
                  </a:txBody>
                  <a:tcPr/>
                </a:tc>
                <a:tc vMerge="1">
                  <a:txBody>
                    <a:bodyPr/>
                    <a:lstStyle/>
                    <a:p>
                      <a:endParaRPr lang="nl-NL"/>
                    </a:p>
                  </a:txBody>
                  <a:tcPr/>
                </a:tc>
                <a:tc gridSpan="2">
                  <a:txBody>
                    <a:bodyPr/>
                    <a:lstStyle/>
                    <a:p>
                      <a:pPr algn="ctr" fontAlgn="b"/>
                      <a:r>
                        <a:rPr lang="nl-NL" sz="11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nl-NL"/>
                    </a:p>
                  </a:txBody>
                  <a:tcPr/>
                </a:tc>
                <a:tc vMerge="1">
                  <a:txBody>
                    <a:bodyPr/>
                    <a:lstStyle/>
                    <a:p>
                      <a:endParaRPr lang="nl-NL"/>
                    </a:p>
                  </a:txBody>
                  <a:tcPr/>
                </a:tc>
                <a:tc vMerge="1">
                  <a:txBody>
                    <a:bodyPr/>
                    <a:lstStyle/>
                    <a:p>
                      <a:endParaRPr lang="nl-NL"/>
                    </a:p>
                  </a:txBody>
                  <a:tcPr/>
                </a:tc>
                <a:extLst>
                  <a:ext uri="{0D108BD9-81ED-4DB2-BD59-A6C34878D82A}">
                    <a16:rowId xmlns:a16="http://schemas.microsoft.com/office/drawing/2014/main" xmlns="" val="10011"/>
                  </a:ext>
                </a:extLst>
              </a:tr>
              <a:tr h="200025">
                <a:tc gridSpan="2">
                  <a:txBody>
                    <a:bodyPr/>
                    <a:lstStyle/>
                    <a:p>
                      <a:pPr algn="ctr" fontAlgn="b"/>
                      <a:r>
                        <a:rPr lang="nl-NL" sz="1100" b="1" i="0" u="none" strike="noStrike">
                          <a:solidFill>
                            <a:srgbClr val="000000"/>
                          </a:solidFill>
                          <a:effectLst/>
                          <a:latin typeface="Calibri"/>
                        </a:rPr>
                        <a:t>WARANDE-ZUID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nl-NL"/>
                    </a:p>
                  </a:txBody>
                  <a:tcPr/>
                </a:tc>
                <a:tc gridSpan="3">
                  <a:txBody>
                    <a:bodyPr/>
                    <a:lstStyle/>
                    <a:p>
                      <a:pPr algn="ctr" fontAlgn="b"/>
                      <a:r>
                        <a:rPr lang="nl-NL" sz="1100" b="1" i="0" u="none" strike="noStrike">
                          <a:solidFill>
                            <a:srgbClr val="000000"/>
                          </a:solidFill>
                          <a:effectLst/>
                          <a:latin typeface="Calibri"/>
                        </a:rPr>
                        <a:t>WARANDE-MIDDEN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nl-NL"/>
                    </a:p>
                  </a:txBody>
                  <a:tcPr/>
                </a:tc>
                <a:tc hMerge="1">
                  <a:txBody>
                    <a:bodyPr/>
                    <a:lstStyle/>
                    <a:p>
                      <a:endParaRPr lang="nl-NL"/>
                    </a:p>
                  </a:txBody>
                  <a:tcPr/>
                </a:tc>
                <a:tc gridSpan="4">
                  <a:txBody>
                    <a:bodyPr/>
                    <a:lstStyle/>
                    <a:p>
                      <a:pPr algn="ctr" fontAlgn="b"/>
                      <a:r>
                        <a:rPr lang="nl-NL" sz="1100" b="1" i="0" u="none" strike="noStrike">
                          <a:solidFill>
                            <a:srgbClr val="000000"/>
                          </a:solidFill>
                          <a:effectLst/>
                          <a:latin typeface="Calibri"/>
                        </a:rPr>
                        <a:t>WARANDE-NOORD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endParaRPr lang="nl-NL" sz="11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2"/>
                  </a:ext>
                </a:extLst>
              </a:tr>
            </a:tbl>
          </a:graphicData>
        </a:graphic>
      </p:graphicFrame>
      <p:sp>
        <p:nvSpPr>
          <p:cNvPr id="4" name="Tijdelijke aanduiding voor tekst 3"/>
          <p:cNvSpPr>
            <a:spLocks noGrp="1"/>
          </p:cNvSpPr>
          <p:nvPr>
            <p:ph type="body" sz="half" idx="2"/>
          </p:nvPr>
        </p:nvSpPr>
        <p:spPr/>
        <p:txBody>
          <a:bodyPr/>
          <a:lstStyle/>
          <a:p>
            <a:r>
              <a:rPr lang="nl-NL" dirty="0"/>
              <a:t>Volgnummer 1 t/m 4 staan voor 1</a:t>
            </a:r>
            <a:r>
              <a:rPr lang="nl-NL" baseline="30000" dirty="0"/>
              <a:t>ste</a:t>
            </a:r>
            <a:r>
              <a:rPr lang="nl-NL" dirty="0"/>
              <a:t> t/m 4</a:t>
            </a:r>
            <a:r>
              <a:rPr lang="nl-NL" baseline="30000" dirty="0"/>
              <a:t>de</a:t>
            </a:r>
            <a:r>
              <a:rPr lang="nl-NL" dirty="0"/>
              <a:t> huurder.  Kleurcoderingen zullen voor zichzelf spreken. </a:t>
            </a:r>
          </a:p>
        </p:txBody>
      </p:sp>
      <p:sp>
        <p:nvSpPr>
          <p:cNvPr id="6" name="Tekstvak 5"/>
          <p:cNvSpPr txBox="1"/>
          <p:nvPr/>
        </p:nvSpPr>
        <p:spPr>
          <a:xfrm>
            <a:off x="5292080" y="107340"/>
            <a:ext cx="3960440" cy="369332"/>
          </a:xfrm>
          <a:prstGeom prst="rect">
            <a:avLst/>
          </a:prstGeom>
          <a:solidFill>
            <a:srgbClr val="FFFF00"/>
          </a:solidFill>
        </p:spPr>
        <p:txBody>
          <a:bodyPr wrap="square" rtlCol="0">
            <a:spAutoFit/>
          </a:bodyPr>
          <a:lstStyle/>
          <a:p>
            <a:pPr algn="ctr"/>
            <a:r>
              <a:rPr lang="nl-NL" i="1" dirty="0"/>
              <a:t>Ter informatie  </a:t>
            </a:r>
          </a:p>
        </p:txBody>
      </p:sp>
    </p:spTree>
    <p:extLst>
      <p:ext uri="{BB962C8B-B14F-4D97-AF65-F5344CB8AC3E}">
        <p14:creationId xmlns:p14="http://schemas.microsoft.com/office/powerpoint/2010/main" val="3343783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Verschuivingen in huurdersbestand</a:t>
            </a:r>
          </a:p>
        </p:txBody>
      </p:sp>
      <p:sp>
        <p:nvSpPr>
          <p:cNvPr id="4" name="Tijdelijke aanduiding voor tekst 3"/>
          <p:cNvSpPr>
            <a:spLocks noGrp="1"/>
          </p:cNvSpPr>
          <p:nvPr>
            <p:ph type="body" sz="half" idx="2"/>
          </p:nvPr>
        </p:nvSpPr>
        <p:spPr/>
        <p:txBody>
          <a:bodyPr/>
          <a:lstStyle/>
          <a:p>
            <a:r>
              <a:rPr lang="nl-NL" dirty="0"/>
              <a:t>Trend: geleidelijk meer ‘permanente’ huurders .</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774386"/>
            <a:ext cx="4752528" cy="4166782"/>
          </a:xfrm>
          <a:prstGeom prst="rect">
            <a:avLst/>
          </a:prstGeom>
        </p:spPr>
      </p:pic>
      <p:sp>
        <p:nvSpPr>
          <p:cNvPr id="8" name="Tekstvak 7"/>
          <p:cNvSpPr txBox="1"/>
          <p:nvPr/>
        </p:nvSpPr>
        <p:spPr>
          <a:xfrm>
            <a:off x="5292080" y="107340"/>
            <a:ext cx="3960440" cy="369332"/>
          </a:xfrm>
          <a:prstGeom prst="rect">
            <a:avLst/>
          </a:prstGeom>
          <a:solidFill>
            <a:srgbClr val="FFFF00"/>
          </a:solidFill>
        </p:spPr>
        <p:txBody>
          <a:bodyPr wrap="square" rtlCol="0">
            <a:spAutoFit/>
          </a:bodyPr>
          <a:lstStyle/>
          <a:p>
            <a:pPr algn="ctr"/>
            <a:r>
              <a:rPr lang="nl-NL" i="1" dirty="0"/>
              <a:t>Ter informatie  </a:t>
            </a:r>
          </a:p>
        </p:txBody>
      </p:sp>
    </p:spTree>
    <p:extLst>
      <p:ext uri="{BB962C8B-B14F-4D97-AF65-F5344CB8AC3E}">
        <p14:creationId xmlns:p14="http://schemas.microsoft.com/office/powerpoint/2010/main" val="350981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Besloten FB-groep voor bewoners gestart </a:t>
            </a:r>
          </a:p>
        </p:txBody>
      </p:sp>
      <p:sp>
        <p:nvSpPr>
          <p:cNvPr id="4" name="Tijdelijke aanduiding voor tekst 3"/>
          <p:cNvSpPr>
            <a:spLocks noGrp="1"/>
          </p:cNvSpPr>
          <p:nvPr>
            <p:ph type="body" sz="half" idx="2"/>
          </p:nvPr>
        </p:nvSpPr>
        <p:spPr/>
        <p:txBody>
          <a:bodyPr/>
          <a:lstStyle/>
          <a:p>
            <a:r>
              <a:rPr lang="nl-NL" dirty="0"/>
              <a:t>Ideaal </a:t>
            </a:r>
            <a:r>
              <a:rPr lang="nl-NL" dirty="0" smtClean="0"/>
              <a:t>onderling communicatie- </a:t>
            </a:r>
            <a:r>
              <a:rPr lang="nl-NL" dirty="0"/>
              <a:t>en bindmiddel. Voorgesteld nieuw selectiecriterium voor aspirant-huurders: bereidheid tot lid worden van de besloten FB-groep Warande!  </a:t>
            </a:r>
            <a:r>
              <a:rPr lang="nl-NL" dirty="0">
                <a:sym typeface="Wingdings" panose="05000000000000000000" pitchFamily="2" charset="2"/>
              </a:rPr>
              <a:t>  </a:t>
            </a:r>
            <a:endParaRPr lang="nl-NL" dirty="0"/>
          </a:p>
        </p:txBody>
      </p:sp>
      <p:sp>
        <p:nvSpPr>
          <p:cNvPr id="6" name="Tekstvak 5"/>
          <p:cNvSpPr txBox="1"/>
          <p:nvPr/>
        </p:nvSpPr>
        <p:spPr>
          <a:xfrm>
            <a:off x="5292080" y="107340"/>
            <a:ext cx="3960440" cy="369332"/>
          </a:xfrm>
          <a:prstGeom prst="rect">
            <a:avLst/>
          </a:prstGeom>
          <a:solidFill>
            <a:srgbClr val="FFFF00"/>
          </a:solidFill>
        </p:spPr>
        <p:txBody>
          <a:bodyPr wrap="square" rtlCol="0">
            <a:spAutoFit/>
          </a:bodyPr>
          <a:lstStyle/>
          <a:p>
            <a:pPr algn="ctr"/>
            <a:r>
              <a:rPr lang="nl-NL" i="1" dirty="0"/>
              <a:t>Ter informatie  </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393" y="476672"/>
            <a:ext cx="3309599" cy="4528924"/>
          </a:xfrm>
          <a:prstGeom prst="rect">
            <a:avLst/>
          </a:prstGeom>
        </p:spPr>
      </p:pic>
    </p:spTree>
    <p:extLst>
      <p:ext uri="{BB962C8B-B14F-4D97-AF65-F5344CB8AC3E}">
        <p14:creationId xmlns:p14="http://schemas.microsoft.com/office/powerpoint/2010/main" val="465587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Gebruik fietsenberging</a:t>
            </a:r>
          </a:p>
        </p:txBody>
      </p:sp>
      <p:pic>
        <p:nvPicPr>
          <p:cNvPr id="6" name="Tijdelijke aanduiding voor afbeelding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p:pic>
      <p:sp>
        <p:nvSpPr>
          <p:cNvPr id="4" name="Tijdelijke aanduiding voor tekst 3"/>
          <p:cNvSpPr>
            <a:spLocks noGrp="1"/>
          </p:cNvSpPr>
          <p:nvPr>
            <p:ph type="body" sz="half" idx="2"/>
          </p:nvPr>
        </p:nvSpPr>
        <p:spPr/>
        <p:txBody>
          <a:bodyPr>
            <a:normAutofit fontScale="92500" lnSpcReduction="10000"/>
          </a:bodyPr>
          <a:lstStyle/>
          <a:p>
            <a:r>
              <a:rPr lang="nl-NL" dirty="0"/>
              <a:t>Beschikbaar 60 plekken; regelmatige tellingen wijzen op maximaal 55 fietsen hier gestald. Geen weesfietsen probleem wel sinds  zeker 5 jaar niet meer gebruikte  tweewielers van senioren die inmiddels niet meer fietsen; drie van deze fietsen zijn in  ‘vrij’ hoekje  (geen rek) geplaatst.</a:t>
            </a: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109606" y="926046"/>
            <a:ext cx="2165648" cy="1624236"/>
          </a:xfrm>
          <a:prstGeom prst="rect">
            <a:avLst/>
          </a:prstGeom>
        </p:spPr>
      </p:pic>
      <p:sp>
        <p:nvSpPr>
          <p:cNvPr id="8" name="Tekstvak 7"/>
          <p:cNvSpPr txBox="1"/>
          <p:nvPr/>
        </p:nvSpPr>
        <p:spPr>
          <a:xfrm>
            <a:off x="5292080" y="107340"/>
            <a:ext cx="3960440" cy="369332"/>
          </a:xfrm>
          <a:prstGeom prst="rect">
            <a:avLst/>
          </a:prstGeom>
          <a:solidFill>
            <a:srgbClr val="FFFF00"/>
          </a:solidFill>
        </p:spPr>
        <p:txBody>
          <a:bodyPr wrap="square" rtlCol="0">
            <a:spAutoFit/>
          </a:bodyPr>
          <a:lstStyle/>
          <a:p>
            <a:pPr algn="ctr"/>
            <a:r>
              <a:rPr lang="nl-NL" i="1" dirty="0"/>
              <a:t>Ter informatie  </a:t>
            </a:r>
          </a:p>
        </p:txBody>
      </p:sp>
    </p:spTree>
    <p:extLst>
      <p:ext uri="{BB962C8B-B14F-4D97-AF65-F5344CB8AC3E}">
        <p14:creationId xmlns:p14="http://schemas.microsoft.com/office/powerpoint/2010/main" val="1851596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Sleutels vluchtdeuren begane grond </a:t>
            </a:r>
          </a:p>
        </p:txBody>
      </p:sp>
      <p:sp>
        <p:nvSpPr>
          <p:cNvPr id="4" name="Tijdelijke aanduiding voor tekst 3"/>
          <p:cNvSpPr>
            <a:spLocks noGrp="1"/>
          </p:cNvSpPr>
          <p:nvPr>
            <p:ph type="body" sz="half" idx="2"/>
          </p:nvPr>
        </p:nvSpPr>
        <p:spPr/>
        <p:txBody>
          <a:bodyPr>
            <a:normAutofit fontScale="77500" lnSpcReduction="20000"/>
          </a:bodyPr>
          <a:lstStyle/>
          <a:p>
            <a:r>
              <a:rPr lang="nl-NL" dirty="0"/>
              <a:t>In geval van een stroomuitval  is de enige mogelijkheid  voor bewoners  begane grond om zonder hulp van binnenuit  het complex in te komen, het  gebruik van de vluchtdeur begane grond.  Warande-Zuid vluchtdeur heeft  een fysieke sleutel maar deze is  niet standaard verstrekt aan huurders; Warande-Midden en –Noord de  elektronische sleutel  waarmee ook bij stroomuitval toegang tot complex en appartement is zeker gesteld. </a:t>
            </a:r>
          </a:p>
        </p:txBody>
      </p:sp>
      <p:sp>
        <p:nvSpPr>
          <p:cNvPr id="5" name="Tekstvak 4"/>
          <p:cNvSpPr txBox="1"/>
          <p:nvPr/>
        </p:nvSpPr>
        <p:spPr>
          <a:xfrm>
            <a:off x="5724128" y="107340"/>
            <a:ext cx="3672408" cy="369332"/>
          </a:xfrm>
          <a:prstGeom prst="rect">
            <a:avLst/>
          </a:prstGeom>
          <a:solidFill>
            <a:srgbClr val="FFFF00"/>
          </a:solidFill>
        </p:spPr>
        <p:txBody>
          <a:bodyPr wrap="square" rtlCol="0">
            <a:spAutoFit/>
          </a:bodyPr>
          <a:lstStyle/>
          <a:p>
            <a:pPr algn="ctr"/>
            <a:r>
              <a:rPr lang="nl-NL" i="1" dirty="0"/>
              <a:t>Agendapunt voor behandeling </a:t>
            </a:r>
          </a:p>
        </p:txBody>
      </p:sp>
      <p:pic>
        <p:nvPicPr>
          <p:cNvPr id="8" name="Tijdelijke aanduiding voor afbeelding 7"/>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a:xfrm rot="5400000">
            <a:off x="1943708" y="1232756"/>
            <a:ext cx="4320480" cy="3240360"/>
          </a:xfrm>
        </p:spPr>
      </p:pic>
    </p:spTree>
    <p:extLst>
      <p:ext uri="{BB962C8B-B14F-4D97-AF65-F5344CB8AC3E}">
        <p14:creationId xmlns:p14="http://schemas.microsoft.com/office/powerpoint/2010/main" val="1936514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Mededelingen</a:t>
            </a:r>
          </a:p>
        </p:txBody>
      </p:sp>
      <p:sp>
        <p:nvSpPr>
          <p:cNvPr id="4" name="Tijdelijke aanduiding voor tekst 3"/>
          <p:cNvSpPr>
            <a:spLocks noGrp="1"/>
          </p:cNvSpPr>
          <p:nvPr>
            <p:ph type="body" sz="half" idx="2"/>
          </p:nvPr>
        </p:nvSpPr>
        <p:spPr/>
        <p:txBody>
          <a:bodyPr>
            <a:normAutofit fontScale="92500"/>
          </a:bodyPr>
          <a:lstStyle/>
          <a:p>
            <a:r>
              <a:rPr lang="nl-NL" dirty="0"/>
              <a:t>Gereserveerd  voor updates  over lopende projecten  door </a:t>
            </a:r>
            <a:r>
              <a:rPr lang="nl-NL" dirty="0" err="1"/>
              <a:t>vb&amp;t</a:t>
            </a:r>
            <a:r>
              <a:rPr lang="nl-NL" dirty="0"/>
              <a:t> – technisch management. Eventueel pas  na het opvolgend overleg  tussen </a:t>
            </a:r>
            <a:r>
              <a:rPr lang="nl-NL" dirty="0" err="1"/>
              <a:t>vb&amp;t</a:t>
            </a:r>
            <a:r>
              <a:rPr lang="nl-NL" dirty="0"/>
              <a:t> en Archipel (bijv. over het uitgesteld project: verduurzaming verlichting) </a:t>
            </a:r>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1250085"/>
            <a:ext cx="9144000" cy="2886159"/>
          </a:xfrm>
          <a:prstGeom prst="rect">
            <a:avLst/>
          </a:prstGeom>
        </p:spPr>
      </p:pic>
      <p:sp>
        <p:nvSpPr>
          <p:cNvPr id="10" name="Rechthoek 9"/>
          <p:cNvSpPr/>
          <p:nvPr/>
        </p:nvSpPr>
        <p:spPr>
          <a:xfrm>
            <a:off x="6156176" y="1628800"/>
            <a:ext cx="1872208" cy="735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56976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eventueel verder nog ter tafel gebracht wordt</a:t>
            </a:r>
          </a:p>
        </p:txBody>
      </p:sp>
      <p:sp>
        <p:nvSpPr>
          <p:cNvPr id="4" name="Tijdelijke aanduiding voor tekst 3"/>
          <p:cNvSpPr>
            <a:spLocks noGrp="1"/>
          </p:cNvSpPr>
          <p:nvPr>
            <p:ph type="body" sz="half" idx="2"/>
          </p:nvPr>
        </p:nvSpPr>
        <p:spPr/>
        <p:txBody>
          <a:bodyPr/>
          <a:lstStyle/>
          <a:p>
            <a:r>
              <a:rPr lang="nl-NL" dirty="0"/>
              <a:t>Rondvraag  onder bewonersraad Warande  afhankelijk van resterende  vergadertijd</a:t>
            </a:r>
          </a:p>
        </p:txBody>
      </p:sp>
      <p:pic>
        <p:nvPicPr>
          <p:cNvPr id="1026" name="Picture 2" descr="De bronafbeelding bekijken"/>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556" r="555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5724128" y="107340"/>
            <a:ext cx="3528392" cy="369332"/>
          </a:xfrm>
          <a:prstGeom prst="rect">
            <a:avLst/>
          </a:prstGeom>
          <a:solidFill>
            <a:srgbClr val="FFFF00"/>
          </a:solidFill>
        </p:spPr>
        <p:txBody>
          <a:bodyPr wrap="square" rtlCol="0">
            <a:spAutoFit/>
          </a:bodyPr>
          <a:lstStyle/>
          <a:p>
            <a:pPr algn="ctr"/>
            <a:r>
              <a:rPr lang="nl-NL" i="1" dirty="0"/>
              <a:t>Rondvraag  </a:t>
            </a:r>
          </a:p>
        </p:txBody>
      </p:sp>
    </p:spTree>
    <p:extLst>
      <p:ext uri="{BB962C8B-B14F-4D97-AF65-F5344CB8AC3E}">
        <p14:creationId xmlns:p14="http://schemas.microsoft.com/office/powerpoint/2010/main" val="540902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‘Tonnie-alarm’ zaterdag 9 maart 18.00 u</a:t>
            </a:r>
          </a:p>
        </p:txBody>
      </p:sp>
      <p:pic>
        <p:nvPicPr>
          <p:cNvPr id="5" name="Tijdelijke aanduiding voor afbeelding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p:pic>
      <p:sp>
        <p:nvSpPr>
          <p:cNvPr id="4" name="Tijdelijke aanduiding voor tekst 3"/>
          <p:cNvSpPr>
            <a:spLocks noGrp="1"/>
          </p:cNvSpPr>
          <p:nvPr>
            <p:ph type="body" sz="half" idx="2"/>
          </p:nvPr>
        </p:nvSpPr>
        <p:spPr/>
        <p:txBody>
          <a:bodyPr>
            <a:normAutofit fontScale="70000" lnSpcReduction="20000"/>
          </a:bodyPr>
          <a:lstStyle/>
          <a:p>
            <a:r>
              <a:rPr lang="nl-NL" b="1" dirty="0">
                <a:solidFill>
                  <a:srgbClr val="FF0000"/>
                </a:solidFill>
              </a:rPr>
              <a:t>Windbreker duidelijk nodig op appartement 542!!</a:t>
            </a:r>
            <a:r>
              <a:rPr lang="nl-NL" dirty="0"/>
              <a:t> Ondanks  aanschaf van een speciaal verzwaard tafelblad (noot: het vorige tafelblad is  bij de zware storm in januari 2018 opgelicht tot boven het dak en daar vervolgens in duizenden stukjes  te pletter gevallen) is het balkonmeubilair weer meters verplaatst. Wegens gevaar bij een volgende  harde windvlaag over de afscheiding of erger de balkonrand getild te worden, heb ik de zaak zo goed mogelijk stormbestendig neergezet. </a:t>
            </a:r>
          </a:p>
        </p:txBody>
      </p:sp>
      <p:sp>
        <p:nvSpPr>
          <p:cNvPr id="6" name="Tekstvak 5"/>
          <p:cNvSpPr txBox="1"/>
          <p:nvPr/>
        </p:nvSpPr>
        <p:spPr>
          <a:xfrm>
            <a:off x="5724128" y="107340"/>
            <a:ext cx="3528392" cy="369332"/>
          </a:xfrm>
          <a:prstGeom prst="rect">
            <a:avLst/>
          </a:prstGeom>
          <a:solidFill>
            <a:srgbClr val="FFFF00"/>
          </a:solidFill>
        </p:spPr>
        <p:txBody>
          <a:bodyPr wrap="square" rtlCol="0">
            <a:spAutoFit/>
          </a:bodyPr>
          <a:lstStyle/>
          <a:p>
            <a:pPr algn="ctr"/>
            <a:r>
              <a:rPr lang="nl-NL" i="1" dirty="0"/>
              <a:t>Nagekomen behandelpunt </a:t>
            </a:r>
          </a:p>
        </p:txBody>
      </p:sp>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04779" y="1475783"/>
            <a:ext cx="1656186" cy="1242140"/>
          </a:xfrm>
          <a:prstGeom prst="rect">
            <a:avLst/>
          </a:prstGeom>
        </p:spPr>
      </p:pic>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92696"/>
            <a:ext cx="1691272" cy="1268453"/>
          </a:xfrm>
          <a:prstGeom prst="rect">
            <a:avLst/>
          </a:prstGeom>
        </p:spPr>
      </p:pic>
      <p:cxnSp>
        <p:nvCxnSpPr>
          <p:cNvPr id="15" name="Rechte verbindingslijn met pijl 14"/>
          <p:cNvCxnSpPr/>
          <p:nvPr/>
        </p:nvCxnSpPr>
        <p:spPr>
          <a:xfrm>
            <a:off x="107504" y="1052736"/>
            <a:ext cx="144016" cy="504056"/>
          </a:xfrm>
          <a:prstGeom prst="straightConnector1">
            <a:avLst/>
          </a:prstGeom>
          <a:ln>
            <a:solidFill>
              <a:srgbClr val="FF0000"/>
            </a:solidFill>
            <a:prstDash val="solid"/>
            <a:headEnd w="lg" len="lg"/>
            <a:tailEnd type="arrow"/>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36512" y="514612"/>
            <a:ext cx="1224136" cy="646331"/>
          </a:xfrm>
          <a:prstGeom prst="rect">
            <a:avLst/>
          </a:prstGeom>
          <a:noFill/>
        </p:spPr>
        <p:txBody>
          <a:bodyPr wrap="square" rtlCol="0">
            <a:spAutoFit/>
          </a:bodyPr>
          <a:lstStyle/>
          <a:p>
            <a:r>
              <a:rPr lang="nl-NL" sz="1200" dirty="0">
                <a:solidFill>
                  <a:srgbClr val="FF0000"/>
                </a:solidFill>
              </a:rPr>
              <a:t>open hoekkant windbreker nodig </a:t>
            </a:r>
          </a:p>
        </p:txBody>
      </p:sp>
    </p:spTree>
    <p:extLst>
      <p:ext uri="{BB962C8B-B14F-4D97-AF65-F5344CB8AC3E}">
        <p14:creationId xmlns:p14="http://schemas.microsoft.com/office/powerpoint/2010/main" val="1310706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Mededelingen</a:t>
            </a:r>
          </a:p>
        </p:txBody>
      </p:sp>
      <p:sp>
        <p:nvSpPr>
          <p:cNvPr id="4" name="Tijdelijke aanduiding voor tekst 3"/>
          <p:cNvSpPr>
            <a:spLocks noGrp="1"/>
          </p:cNvSpPr>
          <p:nvPr>
            <p:ph type="body" sz="half" idx="2"/>
          </p:nvPr>
        </p:nvSpPr>
        <p:spPr/>
        <p:txBody>
          <a:bodyPr/>
          <a:lstStyle/>
          <a:p>
            <a:r>
              <a:rPr lang="nl-NL" dirty="0"/>
              <a:t>Gereserveerd agendapunt voor eventuele  mededelingen door </a:t>
            </a:r>
            <a:r>
              <a:rPr lang="nl-NL" dirty="0" err="1"/>
              <a:t>vb&amp;t</a:t>
            </a:r>
            <a:r>
              <a:rPr lang="nl-NL" dirty="0"/>
              <a:t> -accountmanagement </a:t>
            </a: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1250085"/>
            <a:ext cx="9144000" cy="2886159"/>
          </a:xfrm>
          <a:prstGeom prst="rect">
            <a:avLst/>
          </a:prstGeom>
        </p:spPr>
      </p:pic>
      <p:sp>
        <p:nvSpPr>
          <p:cNvPr id="10" name="Rechthoek 9"/>
          <p:cNvSpPr/>
          <p:nvPr/>
        </p:nvSpPr>
        <p:spPr>
          <a:xfrm>
            <a:off x="6156176" y="1628800"/>
            <a:ext cx="1872208" cy="735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02280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Vervolginzet op balkon 542 zondag  15.00 uur!! </a:t>
            </a:r>
          </a:p>
        </p:txBody>
      </p:sp>
      <p:pic>
        <p:nvPicPr>
          <p:cNvPr id="5" name="Tijdelijke aanduiding voor afbeelding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a:xfrm rot="5400000">
            <a:off x="2352739" y="1399789"/>
            <a:ext cx="3928549" cy="2946412"/>
          </a:xfrm>
        </p:spPr>
      </p:pic>
      <p:sp>
        <p:nvSpPr>
          <p:cNvPr id="4" name="Tijdelijke aanduiding voor tekst 3"/>
          <p:cNvSpPr>
            <a:spLocks noGrp="1"/>
          </p:cNvSpPr>
          <p:nvPr>
            <p:ph type="body" sz="half" idx="2"/>
          </p:nvPr>
        </p:nvSpPr>
        <p:spPr/>
        <p:txBody>
          <a:bodyPr>
            <a:normAutofit fontScale="85000" lnSpcReduction="10000"/>
          </a:bodyPr>
          <a:lstStyle/>
          <a:p>
            <a:r>
              <a:rPr lang="nl-NL" b="1" dirty="0">
                <a:solidFill>
                  <a:srgbClr val="FFC000"/>
                </a:solidFill>
              </a:rPr>
              <a:t>Dit keer code oranje! </a:t>
            </a:r>
            <a:r>
              <a:rPr lang="nl-NL" dirty="0"/>
              <a:t>Niet te doen eigenlijk het balkon te betreden; </a:t>
            </a:r>
            <a:r>
              <a:rPr lang="nl-NL" dirty="0" smtClean="0"/>
              <a:t>ik </a:t>
            </a:r>
            <a:r>
              <a:rPr lang="nl-NL" dirty="0"/>
              <a:t>werd zelf tijdens een harde vlaag meters teruggeblazen. </a:t>
            </a:r>
            <a:r>
              <a:rPr lang="nl-NL" dirty="0" smtClean="0"/>
              <a:t>De </a:t>
            </a:r>
            <a:r>
              <a:rPr lang="nl-NL" dirty="0"/>
              <a:t>blauwe kast waarop een zeer zwaar beeld stond was omgeblazen met als gevolg een gebroken tegel.  Alles zo goed mogelijk stormbestendig geplaatst. Duidelijk is dat hier wat moet gebeuren! </a:t>
            </a:r>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15516" y="1664804"/>
            <a:ext cx="2592288" cy="1944216"/>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1339280"/>
            <a:ext cx="2627784" cy="1970838"/>
          </a:xfrm>
          <a:prstGeom prst="rect">
            <a:avLst/>
          </a:prstGeom>
        </p:spPr>
      </p:pic>
      <p:sp>
        <p:nvSpPr>
          <p:cNvPr id="8" name="Tekstvak 7"/>
          <p:cNvSpPr txBox="1"/>
          <p:nvPr/>
        </p:nvSpPr>
        <p:spPr>
          <a:xfrm>
            <a:off x="539552" y="969948"/>
            <a:ext cx="1800200" cy="369332"/>
          </a:xfrm>
          <a:prstGeom prst="rect">
            <a:avLst/>
          </a:prstGeom>
          <a:noFill/>
        </p:spPr>
        <p:txBody>
          <a:bodyPr wrap="square" rtlCol="0">
            <a:spAutoFit/>
          </a:bodyPr>
          <a:lstStyle/>
          <a:p>
            <a:r>
              <a:rPr lang="nl-NL" dirty="0"/>
              <a:t>Situatie zaterdag</a:t>
            </a:r>
          </a:p>
        </p:txBody>
      </p:sp>
      <p:sp>
        <p:nvSpPr>
          <p:cNvPr id="9" name="Tekstvak 8"/>
          <p:cNvSpPr txBox="1"/>
          <p:nvPr/>
        </p:nvSpPr>
        <p:spPr>
          <a:xfrm>
            <a:off x="6497960" y="987396"/>
            <a:ext cx="2213992" cy="369332"/>
          </a:xfrm>
          <a:prstGeom prst="rect">
            <a:avLst/>
          </a:prstGeom>
          <a:noFill/>
        </p:spPr>
        <p:txBody>
          <a:bodyPr wrap="square" rtlCol="0">
            <a:spAutoFit/>
          </a:bodyPr>
          <a:lstStyle/>
          <a:p>
            <a:r>
              <a:rPr lang="nl-NL" dirty="0"/>
              <a:t>Situatie na ingrijpen</a:t>
            </a:r>
          </a:p>
        </p:txBody>
      </p:sp>
    </p:spTree>
    <p:extLst>
      <p:ext uri="{BB962C8B-B14F-4D97-AF65-F5344CB8AC3E}">
        <p14:creationId xmlns:p14="http://schemas.microsoft.com/office/powerpoint/2010/main" val="750459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‘hartveilig’ is wonen op </a:t>
            </a:r>
            <a:r>
              <a:rPr lang="nl-NL" dirty="0" err="1"/>
              <a:t>Gagelboschplein</a:t>
            </a:r>
            <a:r>
              <a:rPr lang="nl-NL" dirty="0"/>
              <a:t>? </a:t>
            </a:r>
          </a:p>
        </p:txBody>
      </p:sp>
      <p:sp>
        <p:nvSpPr>
          <p:cNvPr id="4" name="Tijdelijke aanduiding voor tekst 3"/>
          <p:cNvSpPr>
            <a:spLocks noGrp="1"/>
          </p:cNvSpPr>
          <p:nvPr>
            <p:ph type="body" sz="half" idx="2"/>
          </p:nvPr>
        </p:nvSpPr>
        <p:spPr/>
        <p:txBody>
          <a:bodyPr/>
          <a:lstStyle/>
          <a:p>
            <a:r>
              <a:rPr lang="nl-NL" dirty="0"/>
              <a:t>Aanwezigheid  en beschikbaarheid  AED?  Zijn er al geregistreerde hulpverleners  op </a:t>
            </a:r>
            <a:r>
              <a:rPr lang="nl-NL" dirty="0" err="1"/>
              <a:t>Gagelboschplein</a:t>
            </a:r>
            <a:r>
              <a:rPr lang="nl-NL" dirty="0"/>
              <a:t>?  </a:t>
            </a:r>
          </a:p>
        </p:txBody>
      </p:sp>
      <p:sp>
        <p:nvSpPr>
          <p:cNvPr id="7" name="AutoShape 6" descr="De bronafbeelding bekijk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2" name="Afbeelding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3805" y="1124744"/>
            <a:ext cx="5704499" cy="3708710"/>
          </a:xfrm>
          <a:prstGeom prst="rect">
            <a:avLst/>
          </a:prstGeom>
        </p:spPr>
      </p:pic>
      <p:sp>
        <p:nvSpPr>
          <p:cNvPr id="13" name="Tekstvak 12"/>
          <p:cNvSpPr txBox="1"/>
          <p:nvPr/>
        </p:nvSpPr>
        <p:spPr>
          <a:xfrm>
            <a:off x="5724128" y="107340"/>
            <a:ext cx="3528392" cy="369332"/>
          </a:xfrm>
          <a:prstGeom prst="rect">
            <a:avLst/>
          </a:prstGeom>
          <a:solidFill>
            <a:srgbClr val="FFFF00"/>
          </a:solidFill>
        </p:spPr>
        <p:txBody>
          <a:bodyPr wrap="square" rtlCol="0">
            <a:spAutoFit/>
          </a:bodyPr>
          <a:lstStyle/>
          <a:p>
            <a:pPr algn="ctr"/>
            <a:r>
              <a:rPr lang="nl-NL" i="1" dirty="0"/>
              <a:t>Verkennend onderzoek gestart  </a:t>
            </a:r>
          </a:p>
        </p:txBody>
      </p:sp>
      <p:sp>
        <p:nvSpPr>
          <p:cNvPr id="8" name="Tekstvak 7">
            <a:extLst>
              <a:ext uri="{FF2B5EF4-FFF2-40B4-BE49-F238E27FC236}">
                <a16:creationId xmlns:a16="http://schemas.microsoft.com/office/drawing/2014/main" xmlns="" id="{361D4D9C-8C14-C94A-BF30-DA8D59CDCD55}"/>
              </a:ext>
            </a:extLst>
          </p:cNvPr>
          <p:cNvSpPr txBox="1"/>
          <p:nvPr/>
        </p:nvSpPr>
        <p:spPr>
          <a:xfrm>
            <a:off x="2258786" y="3105835"/>
            <a:ext cx="4626428" cy="646331"/>
          </a:xfrm>
          <a:prstGeom prst="rect">
            <a:avLst/>
          </a:prstGeom>
          <a:noFill/>
        </p:spPr>
        <p:txBody>
          <a:bodyPr wrap="square">
            <a:spAutoFit/>
          </a:bodyPr>
          <a:lstStyle/>
          <a:p>
            <a:r>
              <a:rPr lang="nl-NL"/>
              <a:t/>
            </a:r>
            <a:br>
              <a:rPr lang="nl-NL"/>
            </a:br>
            <a:r>
              <a:rPr lang="nl-NL" b="0" i="0">
                <a:solidFill>
                  <a:srgbClr val="000000"/>
                </a:solidFill>
                <a:effectLst/>
                <a:latin typeface="Arial" panose="020B0604020202020204" pitchFamily="34" charset="0"/>
              </a:rPr>
              <a:t>M</a:t>
            </a:r>
            <a:endParaRPr lang="nl-NL"/>
          </a:p>
        </p:txBody>
      </p:sp>
    </p:spTree>
    <p:extLst>
      <p:ext uri="{BB962C8B-B14F-4D97-AF65-F5344CB8AC3E}">
        <p14:creationId xmlns:p14="http://schemas.microsoft.com/office/powerpoint/2010/main" val="1232517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9854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Defecte modulen CO-afzuiginstallatie </a:t>
            </a:r>
          </a:p>
        </p:txBody>
      </p:sp>
      <p:pic>
        <p:nvPicPr>
          <p:cNvPr id="5" name="Tijdelijke aanduiding voor afbeelding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p:pic>
      <p:sp>
        <p:nvSpPr>
          <p:cNvPr id="4" name="Tijdelijke aanduiding voor tekst 3"/>
          <p:cNvSpPr>
            <a:spLocks noGrp="1"/>
          </p:cNvSpPr>
          <p:nvPr>
            <p:ph type="body" sz="half" idx="2"/>
          </p:nvPr>
        </p:nvSpPr>
        <p:spPr/>
        <p:txBody>
          <a:bodyPr>
            <a:normAutofit fontScale="85000" lnSpcReduction="10000"/>
          </a:bodyPr>
          <a:lstStyle/>
          <a:p>
            <a:r>
              <a:rPr lang="nl-NL" dirty="0"/>
              <a:t>Bij jaarlijkse inspectie </a:t>
            </a:r>
            <a:r>
              <a:rPr lang="nl-NL" dirty="0" smtClean="0"/>
              <a:t>(</a:t>
            </a:r>
            <a:r>
              <a:rPr lang="nl-NL" dirty="0"/>
              <a:t>via Mansveld) </a:t>
            </a:r>
            <a:r>
              <a:rPr lang="nl-NL" dirty="0" smtClean="0"/>
              <a:t>eind </a:t>
            </a:r>
            <a:r>
              <a:rPr lang="nl-NL" dirty="0"/>
              <a:t>december 2018 is door </a:t>
            </a:r>
            <a:r>
              <a:rPr lang="nl-NL" dirty="0" smtClean="0"/>
              <a:t>een inspecteur van </a:t>
            </a:r>
            <a:r>
              <a:rPr lang="nl-NL" dirty="0" err="1" smtClean="0"/>
              <a:t>ExcelTech</a:t>
            </a:r>
            <a:r>
              <a:rPr lang="nl-NL" dirty="0" smtClean="0"/>
              <a:t>/</a:t>
            </a:r>
            <a:r>
              <a:rPr lang="nl-NL" dirty="0" err="1" smtClean="0"/>
              <a:t>BetuwTech</a:t>
            </a:r>
            <a:r>
              <a:rPr lang="nl-NL" dirty="0" smtClean="0"/>
              <a:t> </a:t>
            </a:r>
            <a:r>
              <a:rPr lang="nl-NL" dirty="0"/>
              <a:t>geconstateerd dat de UPS en de frequentie-omvormer in de technische kast defect zijn. Impact?  Aanbeveling: op basis van rapport  </a:t>
            </a:r>
            <a:r>
              <a:rPr lang="nl-NL" dirty="0" err="1"/>
              <a:t>EcelTech</a:t>
            </a:r>
            <a:r>
              <a:rPr lang="nl-NL" dirty="0"/>
              <a:t>  nader overleg met Mansveld door </a:t>
            </a:r>
            <a:r>
              <a:rPr lang="nl-NL" dirty="0" err="1"/>
              <a:t>vb&amp;t</a:t>
            </a:r>
            <a:r>
              <a:rPr lang="nl-NL" dirty="0"/>
              <a:t> technisch management.</a:t>
            </a:r>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692696"/>
            <a:ext cx="1632181" cy="1224136"/>
          </a:xfrm>
          <a:prstGeom prst="rect">
            <a:avLst/>
          </a:prstGeom>
        </p:spPr>
      </p:pic>
      <p:sp>
        <p:nvSpPr>
          <p:cNvPr id="3" name="Tekstvak 2"/>
          <p:cNvSpPr txBox="1"/>
          <p:nvPr/>
        </p:nvSpPr>
        <p:spPr>
          <a:xfrm>
            <a:off x="5724128" y="107340"/>
            <a:ext cx="3528392" cy="369332"/>
          </a:xfrm>
          <a:prstGeom prst="rect">
            <a:avLst/>
          </a:prstGeom>
          <a:solidFill>
            <a:srgbClr val="FFFF00"/>
          </a:solidFill>
        </p:spPr>
        <p:txBody>
          <a:bodyPr wrap="square" rtlCol="0">
            <a:spAutoFit/>
          </a:bodyPr>
          <a:lstStyle/>
          <a:p>
            <a:pPr algn="ctr"/>
            <a:r>
              <a:rPr lang="nl-NL" i="1" dirty="0"/>
              <a:t>Agendapunt voor behandeling </a:t>
            </a:r>
          </a:p>
        </p:txBody>
      </p:sp>
    </p:spTree>
    <p:extLst>
      <p:ext uri="{BB962C8B-B14F-4D97-AF65-F5344CB8AC3E}">
        <p14:creationId xmlns:p14="http://schemas.microsoft.com/office/powerpoint/2010/main" val="134993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HWA-lekkage bij stortbuien in parkeergarage </a:t>
            </a:r>
          </a:p>
        </p:txBody>
      </p:sp>
      <p:pic>
        <p:nvPicPr>
          <p:cNvPr id="5" name="Tijdelijke aanduiding voor afbeelding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p:pic>
      <p:sp>
        <p:nvSpPr>
          <p:cNvPr id="4" name="Tijdelijke aanduiding voor tekst 3"/>
          <p:cNvSpPr>
            <a:spLocks noGrp="1"/>
          </p:cNvSpPr>
          <p:nvPr>
            <p:ph type="body" sz="half" idx="2"/>
          </p:nvPr>
        </p:nvSpPr>
        <p:spPr/>
        <p:txBody>
          <a:bodyPr>
            <a:normAutofit/>
          </a:bodyPr>
          <a:lstStyle/>
          <a:p>
            <a:r>
              <a:rPr lang="nl-NL" dirty="0"/>
              <a:t>De diverse gerealiseerde verbeteringen  in de HWA lijken  succes te hebben; maar de ultieme test (wolkbreuk) moet nog komen.</a:t>
            </a:r>
          </a:p>
          <a:p>
            <a:r>
              <a:rPr lang="nl-NL" dirty="0"/>
              <a:t>Lekkage parkeervak 8 zal  aan een lekkend sifon te wijten zijn.   </a:t>
            </a:r>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340347" y="3147309"/>
            <a:ext cx="1720407" cy="1290305"/>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2" y="620688"/>
            <a:ext cx="1640478" cy="2187304"/>
          </a:xfrm>
          <a:prstGeom prst="rect">
            <a:avLst/>
          </a:prstGeom>
        </p:spPr>
      </p:pic>
      <p:sp>
        <p:nvSpPr>
          <p:cNvPr id="8" name="Tekstvak 7"/>
          <p:cNvSpPr txBox="1"/>
          <p:nvPr/>
        </p:nvSpPr>
        <p:spPr>
          <a:xfrm>
            <a:off x="5724128" y="107340"/>
            <a:ext cx="3672408" cy="369332"/>
          </a:xfrm>
          <a:prstGeom prst="rect">
            <a:avLst/>
          </a:prstGeom>
          <a:solidFill>
            <a:srgbClr val="FFFF00"/>
          </a:solidFill>
        </p:spPr>
        <p:txBody>
          <a:bodyPr wrap="square" rtlCol="0">
            <a:spAutoFit/>
          </a:bodyPr>
          <a:lstStyle/>
          <a:p>
            <a:pPr algn="ctr"/>
            <a:r>
              <a:rPr lang="nl-NL" i="1" dirty="0"/>
              <a:t>Agendapunt voor behandeling </a:t>
            </a:r>
          </a:p>
        </p:txBody>
      </p:sp>
    </p:spTree>
    <p:extLst>
      <p:ext uri="{BB962C8B-B14F-4D97-AF65-F5344CB8AC3E}">
        <p14:creationId xmlns:p14="http://schemas.microsoft.com/office/powerpoint/2010/main" val="3912436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Structureel </a:t>
            </a:r>
            <a:r>
              <a:rPr lang="nl-NL" dirty="0" err="1"/>
              <a:t>vuilnisafhaalprobleem</a:t>
            </a:r>
            <a:r>
              <a:rPr lang="nl-NL" dirty="0"/>
              <a:t> op plein </a:t>
            </a:r>
          </a:p>
        </p:txBody>
      </p:sp>
      <p:pic>
        <p:nvPicPr>
          <p:cNvPr id="5" name="Tijdelijke aanduiding voor afbeelding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p:pic>
      <p:sp>
        <p:nvSpPr>
          <p:cNvPr id="4" name="Tijdelijke aanduiding voor tekst 3"/>
          <p:cNvSpPr>
            <a:spLocks noGrp="1"/>
          </p:cNvSpPr>
          <p:nvPr>
            <p:ph type="body" sz="half" idx="2"/>
          </p:nvPr>
        </p:nvSpPr>
        <p:spPr/>
        <p:txBody>
          <a:bodyPr/>
          <a:lstStyle/>
          <a:p>
            <a:r>
              <a:rPr lang="nl-NL" dirty="0"/>
              <a:t>Cure-afhaalwagens kunnen regelmatig niet bij de containers voor  legen vanwege  wild-parkeerders.  Meer parkeerruimte bezoekers dringend nodig op plein in combinatie met striktere handhaving  parkeerverbod . </a:t>
            </a:r>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620688"/>
            <a:ext cx="1632181" cy="1224136"/>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1949865"/>
            <a:ext cx="1630213" cy="1222659"/>
          </a:xfrm>
          <a:prstGeom prst="rect">
            <a:avLst/>
          </a:prstGeom>
        </p:spPr>
      </p:pic>
      <p:pic>
        <p:nvPicPr>
          <p:cNvPr id="9" name="Afbeelding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620688"/>
            <a:ext cx="1628912" cy="1221684"/>
          </a:xfrm>
          <a:prstGeom prst="rect">
            <a:avLst/>
          </a:prstGeom>
        </p:spPr>
      </p:pic>
      <p:pic>
        <p:nvPicPr>
          <p:cNvPr id="10" name="Afbeelding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3283212"/>
            <a:ext cx="1628912" cy="1221684"/>
          </a:xfrm>
          <a:prstGeom prst="rect">
            <a:avLst/>
          </a:prstGeom>
        </p:spPr>
      </p:pic>
      <p:pic>
        <p:nvPicPr>
          <p:cNvPr id="11" name="Afbeelding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87564" y="1953827"/>
            <a:ext cx="1624929" cy="1218697"/>
          </a:xfrm>
          <a:prstGeom prst="rect">
            <a:avLst/>
          </a:prstGeom>
        </p:spPr>
      </p:pic>
      <p:sp>
        <p:nvSpPr>
          <p:cNvPr id="12" name="Tekstvak 11"/>
          <p:cNvSpPr txBox="1"/>
          <p:nvPr/>
        </p:nvSpPr>
        <p:spPr>
          <a:xfrm>
            <a:off x="5292080" y="107340"/>
            <a:ext cx="3960440" cy="369332"/>
          </a:xfrm>
          <a:prstGeom prst="rect">
            <a:avLst/>
          </a:prstGeom>
          <a:solidFill>
            <a:srgbClr val="FFFF00"/>
          </a:solidFill>
        </p:spPr>
        <p:txBody>
          <a:bodyPr wrap="square" rtlCol="0">
            <a:spAutoFit/>
          </a:bodyPr>
          <a:lstStyle/>
          <a:p>
            <a:r>
              <a:rPr lang="nl-NL" i="1" dirty="0"/>
              <a:t>Agendapunt voor overleg met Archipel </a:t>
            </a:r>
          </a:p>
        </p:txBody>
      </p:sp>
    </p:spTree>
    <p:extLst>
      <p:ext uri="{BB962C8B-B14F-4D97-AF65-F5344CB8AC3E}">
        <p14:creationId xmlns:p14="http://schemas.microsoft.com/office/powerpoint/2010/main" val="3110640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85900" y="4917068"/>
            <a:ext cx="5486400" cy="566738"/>
          </a:xfrm>
        </p:spPr>
        <p:txBody>
          <a:bodyPr/>
          <a:lstStyle/>
          <a:p>
            <a:r>
              <a:rPr lang="nl-NL" dirty="0"/>
              <a:t>Sinds januari meer controle op wild-parkeren </a:t>
            </a:r>
          </a:p>
        </p:txBody>
      </p:sp>
      <p:sp>
        <p:nvSpPr>
          <p:cNvPr id="4" name="Tijdelijke aanduiding voor tekst 3"/>
          <p:cNvSpPr>
            <a:spLocks noGrp="1"/>
          </p:cNvSpPr>
          <p:nvPr>
            <p:ph type="body" sz="half" idx="2"/>
          </p:nvPr>
        </p:nvSpPr>
        <p:spPr/>
        <p:txBody>
          <a:bodyPr/>
          <a:lstStyle/>
          <a:p>
            <a:r>
              <a:rPr lang="nl-NL" dirty="0"/>
              <a:t>Nu nog de eerste spade in de grond voor de aanleg van meer bezoekersparkeerplaatsen! </a:t>
            </a:r>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3" y="2276872"/>
            <a:ext cx="4972103" cy="2640196"/>
          </a:xfrm>
          <a:prstGeom prst="rect">
            <a:avLst/>
          </a:prstGeom>
        </p:spPr>
      </p:pic>
      <p:sp>
        <p:nvSpPr>
          <p:cNvPr id="10" name="Tekstvak 9"/>
          <p:cNvSpPr txBox="1"/>
          <p:nvPr/>
        </p:nvSpPr>
        <p:spPr>
          <a:xfrm>
            <a:off x="5292080" y="107340"/>
            <a:ext cx="3960440" cy="369332"/>
          </a:xfrm>
          <a:prstGeom prst="rect">
            <a:avLst/>
          </a:prstGeom>
          <a:solidFill>
            <a:srgbClr val="FFFF00"/>
          </a:solidFill>
        </p:spPr>
        <p:txBody>
          <a:bodyPr wrap="square" rtlCol="0">
            <a:spAutoFit/>
          </a:bodyPr>
          <a:lstStyle/>
          <a:p>
            <a:pPr algn="ctr"/>
            <a:r>
              <a:rPr lang="nl-NL" i="1" dirty="0"/>
              <a:t>Feedback </a:t>
            </a:r>
          </a:p>
        </p:txBody>
      </p:sp>
      <p:pic>
        <p:nvPicPr>
          <p:cNvPr id="11" name="Afbeelding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476672"/>
            <a:ext cx="2624425" cy="2520280"/>
          </a:xfrm>
          <a:prstGeom prst="rect">
            <a:avLst/>
          </a:prstGeom>
        </p:spPr>
      </p:pic>
    </p:spTree>
    <p:extLst>
      <p:ext uri="{BB962C8B-B14F-4D97-AF65-F5344CB8AC3E}">
        <p14:creationId xmlns:p14="http://schemas.microsoft.com/office/powerpoint/2010/main" val="1478538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Vervanging betonblokken door paaltjes </a:t>
            </a:r>
          </a:p>
        </p:txBody>
      </p:sp>
      <p:pic>
        <p:nvPicPr>
          <p:cNvPr id="5" name="Tijdelijke aanduiding voor afbeelding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p:pic>
      <p:sp>
        <p:nvSpPr>
          <p:cNvPr id="4" name="Tijdelijke aanduiding voor tekst 3"/>
          <p:cNvSpPr>
            <a:spLocks noGrp="1"/>
          </p:cNvSpPr>
          <p:nvPr>
            <p:ph type="body" sz="half" idx="2"/>
          </p:nvPr>
        </p:nvSpPr>
        <p:spPr/>
        <p:txBody>
          <a:bodyPr>
            <a:normAutofit/>
          </a:bodyPr>
          <a:lstStyle/>
          <a:p>
            <a:r>
              <a:rPr lang="nl-NL" dirty="0"/>
              <a:t>Eerder is al op aangedrongen de  betonblokken te vervangen door voor brandweerwagens overrijdbare paaltjes. Wellicht ook een optie als alternatief  rijcircuit voor Cure?</a:t>
            </a:r>
          </a:p>
        </p:txBody>
      </p:sp>
      <p:sp>
        <p:nvSpPr>
          <p:cNvPr id="6" name="Tekstvak 5"/>
          <p:cNvSpPr txBox="1"/>
          <p:nvPr/>
        </p:nvSpPr>
        <p:spPr>
          <a:xfrm>
            <a:off x="5292080" y="107340"/>
            <a:ext cx="3960440" cy="369332"/>
          </a:xfrm>
          <a:prstGeom prst="rect">
            <a:avLst/>
          </a:prstGeom>
          <a:solidFill>
            <a:srgbClr val="FFFF00"/>
          </a:solidFill>
        </p:spPr>
        <p:txBody>
          <a:bodyPr wrap="square" rtlCol="0">
            <a:spAutoFit/>
          </a:bodyPr>
          <a:lstStyle/>
          <a:p>
            <a:r>
              <a:rPr lang="nl-NL" i="1" dirty="0"/>
              <a:t>Agendapunt voor overleg met Archipel </a:t>
            </a:r>
          </a:p>
        </p:txBody>
      </p:sp>
    </p:spTree>
    <p:extLst>
      <p:ext uri="{BB962C8B-B14F-4D97-AF65-F5344CB8AC3E}">
        <p14:creationId xmlns:p14="http://schemas.microsoft.com/office/powerpoint/2010/main" val="349011256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1357</Words>
  <Application>Microsoft Office PowerPoint</Application>
  <PresentationFormat>Diavoorstelling (4:3)</PresentationFormat>
  <Paragraphs>159</Paragraphs>
  <Slides>20</Slides>
  <Notes>13</Notes>
  <HiddenSlides>1</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Kantoorthema</vt:lpstr>
      <vt:lpstr>PowerPoint-presentatie</vt:lpstr>
      <vt:lpstr>Mededelingen</vt:lpstr>
      <vt:lpstr>Hoe ‘hartveilig’ is wonen op Gagelboschplein? </vt:lpstr>
      <vt:lpstr>PowerPoint-presentatie</vt:lpstr>
      <vt:lpstr>Defecte modulen CO-afzuiginstallatie </vt:lpstr>
      <vt:lpstr>HWA-lekkage bij stortbuien in parkeergarage </vt:lpstr>
      <vt:lpstr>Structureel vuilnisafhaalprobleem op plein </vt:lpstr>
      <vt:lpstr>Sinds januari meer controle op wild-parkeren </vt:lpstr>
      <vt:lpstr>Vervanging betonblokken door paaltjes </vt:lpstr>
      <vt:lpstr>Bestrijding gladheid Gagelboschplein </vt:lpstr>
      <vt:lpstr>Huisregels</vt:lpstr>
      <vt:lpstr>Mutaties sinds ingebruikname eind 2010</vt:lpstr>
      <vt:lpstr>Verschuivingen in huurdersbestand</vt:lpstr>
      <vt:lpstr>Besloten FB-groep voor bewoners gestart </vt:lpstr>
      <vt:lpstr>Gebruik fietsenberging</vt:lpstr>
      <vt:lpstr>Sleutels vluchtdeuren begane grond </vt:lpstr>
      <vt:lpstr>Mededelingen</vt:lpstr>
      <vt:lpstr>Wat eventueel verder nog ter tafel gebracht wordt</vt:lpstr>
      <vt:lpstr>‘Tonnie-alarm’ zaterdag 9 maart 18.00 u</vt:lpstr>
      <vt:lpstr>Vervolginzet op balkon 542 zondag  15.00 uur!!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 de vries</dc:creator>
  <cp:lastModifiedBy>jan de vries</cp:lastModifiedBy>
  <cp:revision>78</cp:revision>
  <dcterms:created xsi:type="dcterms:W3CDTF">2019-02-09T11:22:28Z</dcterms:created>
  <dcterms:modified xsi:type="dcterms:W3CDTF">2019-03-12T19:59:43Z</dcterms:modified>
</cp:coreProperties>
</file>