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63" r:id="rId2"/>
    <p:sldId id="272" r:id="rId3"/>
    <p:sldId id="264" r:id="rId4"/>
    <p:sldId id="273" r:id="rId5"/>
    <p:sldId id="262" r:id="rId6"/>
    <p:sldId id="274" r:id="rId7"/>
    <p:sldId id="275" r:id="rId8"/>
    <p:sldId id="265" r:id="rId9"/>
    <p:sldId id="276" r:id="rId10"/>
    <p:sldId id="258" r:id="rId11"/>
    <p:sldId id="266" r:id="rId12"/>
    <p:sldId id="267" r:id="rId13"/>
    <p:sldId id="279" r:id="rId14"/>
    <p:sldId id="257" r:id="rId15"/>
    <p:sldId id="280" r:id="rId16"/>
    <p:sldId id="269" r:id="rId17"/>
    <p:sldId id="278" r:id="rId18"/>
    <p:sldId id="271" r:id="rId19"/>
    <p:sldId id="277" r:id="rId20"/>
    <p:sldId id="270" r:id="rId21"/>
    <p:sldId id="261" r:id="rId22"/>
    <p:sldId id="259" r:id="rId2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C2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114" autoAdjust="0"/>
  </p:normalViewPr>
  <p:slideViewPr>
    <p:cSldViewPr>
      <p:cViewPr>
        <p:scale>
          <a:sx n="51" d="100"/>
          <a:sy n="51" d="100"/>
        </p:scale>
        <p:origin x="-1926" y="-30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9D5CF8-8F11-419E-A419-E23A0C517766}" type="datetimeFigureOut">
              <a:rPr lang="nl-NL" smtClean="0"/>
              <a:t>9-12-2014</a:t>
            </a:fld>
            <a:endParaRPr lang="nl-NL" dirty="0"/>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216BA1-EA46-4104-9853-8AB3CE1DB502}" type="slidenum">
              <a:rPr lang="nl-NL" smtClean="0"/>
              <a:t>‹nr.›</a:t>
            </a:fld>
            <a:endParaRPr lang="nl-NL" dirty="0"/>
          </a:p>
        </p:txBody>
      </p:sp>
    </p:spTree>
    <p:extLst>
      <p:ext uri="{BB962C8B-B14F-4D97-AF65-F5344CB8AC3E}">
        <p14:creationId xmlns:p14="http://schemas.microsoft.com/office/powerpoint/2010/main" val="6547561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000" dirty="0" smtClean="0"/>
              <a:t>Behalve een platform voor het behartigen</a:t>
            </a:r>
            <a:r>
              <a:rPr lang="nl-NL" sz="1000" baseline="0" dirty="0" smtClean="0"/>
              <a:t> van de gezamenlijke huurdersbelangen, beoogt uw bewonerscommissie de onderlinge band tussen de bewoners te versterken. Een half uur voor het formele begin van de bijeenkomst is de zaal derhalve opengesteld  zodat men nog de gelegenheid heeft met elkaar te buurten c.q. kennismaken met elkaar.  </a:t>
            </a:r>
            <a:endParaRPr lang="nl-NL" sz="1000" dirty="0"/>
          </a:p>
        </p:txBody>
      </p:sp>
      <p:sp>
        <p:nvSpPr>
          <p:cNvPr id="4" name="Tijdelijke aanduiding voor dianummer 3"/>
          <p:cNvSpPr>
            <a:spLocks noGrp="1"/>
          </p:cNvSpPr>
          <p:nvPr>
            <p:ph type="sldNum" sz="quarter" idx="10"/>
          </p:nvPr>
        </p:nvSpPr>
        <p:spPr/>
        <p:txBody>
          <a:bodyPr/>
          <a:lstStyle/>
          <a:p>
            <a:fld id="{8F216BA1-EA46-4104-9853-8AB3CE1DB502}" type="slidenum">
              <a:rPr lang="nl-NL" smtClean="0"/>
              <a:t>1</a:t>
            </a:fld>
            <a:endParaRPr lang="nl-NL" dirty="0"/>
          </a:p>
        </p:txBody>
      </p:sp>
    </p:spTree>
    <p:extLst>
      <p:ext uri="{BB962C8B-B14F-4D97-AF65-F5344CB8AC3E}">
        <p14:creationId xmlns:p14="http://schemas.microsoft.com/office/powerpoint/2010/main" val="35279553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sz="1000" dirty="0"/>
          </a:p>
        </p:txBody>
      </p:sp>
      <p:sp>
        <p:nvSpPr>
          <p:cNvPr id="4" name="Tijdelijke aanduiding voor dianummer 3"/>
          <p:cNvSpPr>
            <a:spLocks noGrp="1"/>
          </p:cNvSpPr>
          <p:nvPr>
            <p:ph type="sldNum" sz="quarter" idx="10"/>
          </p:nvPr>
        </p:nvSpPr>
        <p:spPr/>
        <p:txBody>
          <a:bodyPr/>
          <a:lstStyle/>
          <a:p>
            <a:fld id="{8F216BA1-EA46-4104-9853-8AB3CE1DB502}" type="slidenum">
              <a:rPr lang="nl-NL" smtClean="0"/>
              <a:t>10</a:t>
            </a:fld>
            <a:endParaRPr lang="nl-NL" dirty="0"/>
          </a:p>
        </p:txBody>
      </p:sp>
    </p:spTree>
    <p:extLst>
      <p:ext uri="{BB962C8B-B14F-4D97-AF65-F5344CB8AC3E}">
        <p14:creationId xmlns:p14="http://schemas.microsoft.com/office/powerpoint/2010/main" val="42824187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Dit is het juiste moment om even stil te staan bij de gekozen benaming Klankbord Warande. Wat we hiermee willen uitdrukken is dat we uw geluiden en meningen</a:t>
            </a:r>
            <a:r>
              <a:rPr lang="nl-NL" baseline="0" dirty="0" smtClean="0"/>
              <a:t> willen oppikken en deze willen versterken richting </a:t>
            </a:r>
            <a:r>
              <a:rPr lang="nl-NL" baseline="0" dirty="0" err="1" smtClean="0"/>
              <a:t>vb&amp;t</a:t>
            </a:r>
            <a:r>
              <a:rPr lang="nl-NL" baseline="0" dirty="0" smtClean="0"/>
              <a:t>.  Bij het periodiek overleg tussen een bewonerscommissie en de verhuurdersorganisatie en het toetsen van beleid en plannen gaat dus niet sec om de uitspraken van de commissie maar om hoe representatief deze zijn voor de wensen en meningen van de bewoners.  Zodra een bewonerscommissie niet meer namens haar achterban spreekt, niet meer weet wat er leeft onder de bewoners, heeft zij haar representativiteit verloren en is dan ook niet meer waard als gesprekspartner door de verhuurdersorganisatie of eigenaar serieus genomen te worden. </a:t>
            </a:r>
            <a:endParaRPr lang="nl-NL" dirty="0"/>
          </a:p>
        </p:txBody>
      </p:sp>
      <p:sp>
        <p:nvSpPr>
          <p:cNvPr id="4" name="Tijdelijke aanduiding voor dianummer 3"/>
          <p:cNvSpPr>
            <a:spLocks noGrp="1"/>
          </p:cNvSpPr>
          <p:nvPr>
            <p:ph type="sldNum" sz="quarter" idx="10"/>
          </p:nvPr>
        </p:nvSpPr>
        <p:spPr/>
        <p:txBody>
          <a:bodyPr/>
          <a:lstStyle/>
          <a:p>
            <a:fld id="{8F216BA1-EA46-4104-9853-8AB3CE1DB502}" type="slidenum">
              <a:rPr lang="nl-NL" smtClean="0"/>
              <a:t>11</a:t>
            </a:fld>
            <a:endParaRPr lang="nl-NL" dirty="0"/>
          </a:p>
        </p:txBody>
      </p:sp>
    </p:spTree>
    <p:extLst>
      <p:ext uri="{BB962C8B-B14F-4D97-AF65-F5344CB8AC3E}">
        <p14:creationId xmlns:p14="http://schemas.microsoft.com/office/powerpoint/2010/main" val="19277587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De initiële</a:t>
            </a:r>
            <a:r>
              <a:rPr lang="nl-NL" baseline="0" dirty="0" smtClean="0"/>
              <a:t> bewonerscommissie zal gevormd worden door Chris van Reusel en Jan de Vries waarbij laatstgenoemde als algeheel coördinator en tevens als Eerste Contactpersoon Extern zal optreden. De taakverdeling en samenwerking blijft dus zoals we al een tijdje doen onder de bewonerscommissie-in-oprichting status. </a:t>
            </a:r>
          </a:p>
          <a:p>
            <a:endParaRPr lang="nl-NL" baseline="0" dirty="0" smtClean="0"/>
          </a:p>
          <a:p>
            <a:r>
              <a:rPr lang="nl-NL" baseline="0" dirty="0" smtClean="0"/>
              <a:t> Bij de bewonersbijeenkomst in juni 2015 zouden we graag, althans naar we nu denken, een tot drie meer bewoners willen opnemen in de bewonerscommissie. Hierbij spelen de volgende overwegingen een rol.  We vinden dat een commissielid makkelijk aanspreekbaar moet zijn (face-</a:t>
            </a:r>
            <a:r>
              <a:rPr lang="nl-NL" baseline="0" dirty="0" err="1" smtClean="0"/>
              <a:t>to</a:t>
            </a:r>
            <a:r>
              <a:rPr lang="nl-NL" baseline="0" dirty="0" smtClean="0"/>
              <a:t>-face dus anders dan per e-mail of telefoon).  De praktijk wijst uit dat doordat wij (Chris en Jan) in het middengedeelte wonen, met name minder contact hebben met de bewoners van de Noordzijde.  Om continu voldoende feeling te onderhouden met alle bewoners lijkt het derhalve wenselijk een (Eerste) Aanspreekpunt voor de Noordzijde aan te stellen.</a:t>
            </a:r>
          </a:p>
          <a:p>
            <a:endParaRPr lang="nl-NL" baseline="0" dirty="0" smtClean="0"/>
          </a:p>
          <a:p>
            <a:r>
              <a:rPr lang="nl-NL" baseline="0" dirty="0" smtClean="0"/>
              <a:t>Voorts lijkt het zinvol gelet op de leeftijdsopbouw  van het bewonersbestand ook een contactpersoon uit en voor de jongeren bewoners  direct in de commissie te hebben.  </a:t>
            </a:r>
          </a:p>
          <a:p>
            <a:endParaRPr lang="nl-NL" baseline="0" dirty="0" smtClean="0"/>
          </a:p>
          <a:p>
            <a:r>
              <a:rPr lang="nl-NL" baseline="0" dirty="0" smtClean="0"/>
              <a:t>We hebben bewust tot dusverre niet echt actieve pogingen ondernomen om bewoners te enthousiasmeren zich kandidaat te stellen voor een bewonerscommissiefunctie. Nu we als initiële bewonerscommissie aan de slag gaan zullen we gaandeweg ongetwijfeld meer inzicht krijgen in de ideale samenstelling. Voort kunnen potentiele kandidaten zich gebaseerd op onze activiteiten  de komende maanden zich een beter beeld vormen of zo een functie/rol wat voor hen is. </a:t>
            </a:r>
          </a:p>
          <a:p>
            <a:endParaRPr lang="nl-NL" baseline="0" dirty="0" smtClean="0"/>
          </a:p>
          <a:p>
            <a:r>
              <a:rPr lang="nl-NL" baseline="0" dirty="0" smtClean="0"/>
              <a:t>Daarnaast zien we behoefte aan incidentele ondersteuning vanuit de bewoners voor een specifieke taak of deskundigheid.  Bijvoorbeeld als we t.z.t. de jaarafrekening van  de servicekosten krijgen voorgelegd.     </a:t>
            </a:r>
          </a:p>
          <a:p>
            <a:endParaRPr lang="nl-NL" baseline="0" dirty="0" smtClean="0"/>
          </a:p>
          <a:p>
            <a:endParaRPr lang="nl-NL" baseline="0" dirty="0" smtClean="0"/>
          </a:p>
          <a:p>
            <a:endParaRPr lang="nl-NL" baseline="0" dirty="0" smtClean="0"/>
          </a:p>
          <a:p>
            <a:endParaRPr lang="nl-NL" dirty="0"/>
          </a:p>
        </p:txBody>
      </p:sp>
      <p:sp>
        <p:nvSpPr>
          <p:cNvPr id="4" name="Tijdelijke aanduiding voor dianummer 3"/>
          <p:cNvSpPr>
            <a:spLocks noGrp="1"/>
          </p:cNvSpPr>
          <p:nvPr>
            <p:ph type="sldNum" sz="quarter" idx="10"/>
          </p:nvPr>
        </p:nvSpPr>
        <p:spPr/>
        <p:txBody>
          <a:bodyPr/>
          <a:lstStyle/>
          <a:p>
            <a:fld id="{8F216BA1-EA46-4104-9853-8AB3CE1DB502}" type="slidenum">
              <a:rPr lang="nl-NL" smtClean="0"/>
              <a:t>12</a:t>
            </a:fld>
            <a:endParaRPr lang="nl-NL" dirty="0"/>
          </a:p>
        </p:txBody>
      </p:sp>
    </p:spTree>
    <p:extLst>
      <p:ext uri="{BB962C8B-B14F-4D97-AF65-F5344CB8AC3E}">
        <p14:creationId xmlns:p14="http://schemas.microsoft.com/office/powerpoint/2010/main" val="23892715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8F216BA1-EA46-4104-9853-8AB3CE1DB502}" type="slidenum">
              <a:rPr lang="nl-NL" smtClean="0"/>
              <a:t>13</a:t>
            </a:fld>
            <a:endParaRPr lang="nl-NL" dirty="0"/>
          </a:p>
        </p:txBody>
      </p:sp>
    </p:spTree>
    <p:extLst>
      <p:ext uri="{BB962C8B-B14F-4D97-AF65-F5344CB8AC3E}">
        <p14:creationId xmlns:p14="http://schemas.microsoft.com/office/powerpoint/2010/main" val="23892715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kern="1200" dirty="0" smtClean="0">
                <a:solidFill>
                  <a:schemeClr val="tx1"/>
                </a:solidFill>
                <a:effectLst/>
                <a:latin typeface="+mn-lt"/>
                <a:ea typeface="+mn-ea"/>
                <a:cs typeface="+mn-cs"/>
              </a:rPr>
              <a:t>Met een relatief klein bewonersaantal en 90</a:t>
            </a:r>
            <a:r>
              <a:rPr lang="nl-NL" sz="1200" kern="1200" baseline="0" dirty="0" smtClean="0">
                <a:solidFill>
                  <a:schemeClr val="tx1"/>
                </a:solidFill>
                <a:effectLst/>
                <a:latin typeface="+mn-lt"/>
                <a:ea typeface="+mn-ea"/>
                <a:cs typeface="+mn-cs"/>
              </a:rPr>
              <a:t> % van de bewoners aangesloten op internet, is voor ons als bewonerscommissie e-mail een effectief en efficient  communicatiemedium. </a:t>
            </a:r>
          </a:p>
          <a:p>
            <a:pPr marL="0" marR="0" indent="0" algn="l" defTabSz="914400" rtl="0" eaLnBrk="1" fontAlgn="auto" latinLnBrk="0" hangingPunct="1">
              <a:lnSpc>
                <a:spcPct val="100000"/>
              </a:lnSpc>
              <a:spcBef>
                <a:spcPts val="0"/>
              </a:spcBef>
              <a:spcAft>
                <a:spcPts val="0"/>
              </a:spcAft>
              <a:buClrTx/>
              <a:buSzTx/>
              <a:buFontTx/>
              <a:buNone/>
              <a:tabLst/>
              <a:defRPr/>
            </a:pPr>
            <a:endParaRPr lang="nl-NL"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nl-NL" sz="1200" kern="1200" baseline="0" dirty="0" smtClean="0">
                <a:solidFill>
                  <a:schemeClr val="tx1"/>
                </a:solidFill>
                <a:effectLst/>
                <a:latin typeface="+mn-lt"/>
                <a:ea typeface="+mn-ea"/>
                <a:cs typeface="+mn-cs"/>
              </a:rPr>
              <a:t>Lidmaatschap  wordt vastgelegd door verstrekking en toestemming voor  opname e-mailadres in het intern communicatienetwerk c.q. in geval van geen (actief) internetgebruiker door opname huurder in verzendlijst voor hard copy distributie.  </a:t>
            </a:r>
            <a:r>
              <a:rPr lang="nl-NL" sz="1200" kern="1200" dirty="0" smtClean="0">
                <a:solidFill>
                  <a:schemeClr val="tx1"/>
                </a:solidFill>
                <a:effectLst/>
                <a:latin typeface="+mn-lt"/>
                <a:ea typeface="+mn-ea"/>
                <a:cs typeface="+mn-cs"/>
              </a:rPr>
              <a:t>Alleen als een huurder expliciet aangeeft zich niet bij</a:t>
            </a:r>
            <a:r>
              <a:rPr lang="nl-NL" sz="1200" kern="1200" baseline="0" dirty="0" smtClean="0">
                <a:solidFill>
                  <a:schemeClr val="tx1"/>
                </a:solidFill>
                <a:effectLst/>
                <a:latin typeface="+mn-lt"/>
                <a:ea typeface="+mn-ea"/>
                <a:cs typeface="+mn-cs"/>
              </a:rPr>
              <a:t> de bewonersvereniging te willen aansluiten, wordt hij geacht geen lid te zijn en derhalve niet in enige verzendlijst opgenomen. </a:t>
            </a:r>
          </a:p>
          <a:p>
            <a:pPr marL="0" marR="0" indent="0" algn="l" defTabSz="914400" rtl="0" eaLnBrk="1" fontAlgn="auto" latinLnBrk="0" hangingPunct="1">
              <a:lnSpc>
                <a:spcPct val="100000"/>
              </a:lnSpc>
              <a:spcBef>
                <a:spcPts val="0"/>
              </a:spcBef>
              <a:spcAft>
                <a:spcPts val="0"/>
              </a:spcAft>
              <a:buClrTx/>
              <a:buSzTx/>
              <a:buFontTx/>
              <a:buNone/>
              <a:tabLst/>
              <a:defRPr/>
            </a:pPr>
            <a:endParaRPr lang="nl-NL"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l-NL" sz="1200" kern="1200" dirty="0" smtClean="0">
              <a:solidFill>
                <a:schemeClr val="tx1"/>
              </a:solidFill>
              <a:effectLst/>
              <a:latin typeface="+mn-lt"/>
              <a:ea typeface="+mn-ea"/>
              <a:cs typeface="+mn-cs"/>
            </a:endParaRPr>
          </a:p>
          <a:p>
            <a:endParaRPr lang="nl-NL" dirty="0"/>
          </a:p>
        </p:txBody>
      </p:sp>
      <p:sp>
        <p:nvSpPr>
          <p:cNvPr id="4" name="Tijdelijke aanduiding voor dianummer 3"/>
          <p:cNvSpPr>
            <a:spLocks noGrp="1"/>
          </p:cNvSpPr>
          <p:nvPr>
            <p:ph type="sldNum" sz="quarter" idx="10"/>
          </p:nvPr>
        </p:nvSpPr>
        <p:spPr/>
        <p:txBody>
          <a:bodyPr/>
          <a:lstStyle/>
          <a:p>
            <a:fld id="{8F216BA1-EA46-4104-9853-8AB3CE1DB502}" type="slidenum">
              <a:rPr lang="nl-NL" smtClean="0"/>
              <a:t>14</a:t>
            </a:fld>
            <a:endParaRPr lang="nl-NL" dirty="0"/>
          </a:p>
        </p:txBody>
      </p:sp>
    </p:spTree>
    <p:extLst>
      <p:ext uri="{BB962C8B-B14F-4D97-AF65-F5344CB8AC3E}">
        <p14:creationId xmlns:p14="http://schemas.microsoft.com/office/powerpoint/2010/main" val="20623668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l-NL"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l-NL" sz="1200" kern="1200" dirty="0" smtClean="0">
              <a:solidFill>
                <a:schemeClr val="tx1"/>
              </a:solidFill>
              <a:effectLst/>
              <a:latin typeface="+mn-lt"/>
              <a:ea typeface="+mn-ea"/>
              <a:cs typeface="+mn-cs"/>
            </a:endParaRPr>
          </a:p>
          <a:p>
            <a:endParaRPr lang="nl-NL" dirty="0"/>
          </a:p>
        </p:txBody>
      </p:sp>
      <p:sp>
        <p:nvSpPr>
          <p:cNvPr id="4" name="Tijdelijke aanduiding voor dianummer 3"/>
          <p:cNvSpPr>
            <a:spLocks noGrp="1"/>
          </p:cNvSpPr>
          <p:nvPr>
            <p:ph type="sldNum" sz="quarter" idx="10"/>
          </p:nvPr>
        </p:nvSpPr>
        <p:spPr/>
        <p:txBody>
          <a:bodyPr/>
          <a:lstStyle/>
          <a:p>
            <a:fld id="{8F216BA1-EA46-4104-9853-8AB3CE1DB502}" type="slidenum">
              <a:rPr lang="nl-NL" smtClean="0"/>
              <a:t>15</a:t>
            </a:fld>
            <a:endParaRPr lang="nl-NL" dirty="0"/>
          </a:p>
        </p:txBody>
      </p:sp>
    </p:spTree>
    <p:extLst>
      <p:ext uri="{BB962C8B-B14F-4D97-AF65-F5344CB8AC3E}">
        <p14:creationId xmlns:p14="http://schemas.microsoft.com/office/powerpoint/2010/main" val="20623668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Het</a:t>
            </a:r>
            <a:r>
              <a:rPr lang="nl-NL" baseline="0" dirty="0" smtClean="0"/>
              <a:t> brok werk dat de bewonerscommissie het komende halfjaar wil oppakken is een inventarisatie van overige benodigde verbeterpunten, wensen en aandachtspunten.  Dit met de bedoeling  inzichtelijk te maken voor de verhuurder wat u belangrijk vindt voor de handhaving c.q. verhoging van uw kwaliteit van wonen in het Warandecomplex.  Het plan is deze inventarisatie in een soort “levend” document ( lees: EXCEL spreadsheet) te gieten dat periodiek geüpdatet zal worden.  </a:t>
            </a:r>
          </a:p>
          <a:p>
            <a:endParaRPr lang="nl-NL" baseline="0" dirty="0" smtClean="0"/>
          </a:p>
          <a:p>
            <a:r>
              <a:rPr lang="nl-NL" baseline="0" dirty="0" smtClean="0"/>
              <a:t>De bedoeling is u in de loop van februari  hiervoor een concept format toe te sturen met al enige punten door ons vooraf ingevuld inbreng  ter verduidelijking.  Uw individuele inbreng zal (niet op naam, wel mogelijk in een later stadium, indien de ontvangen antwoorden hiervoor aanleiding geven, gedifferentieerd per leeftijdsgroep) in een totaaloverzicht  worden verwerkt. In een laatste verwerkingsslag zal u gevraagd worden welke punten u als individuele bewoner onderschrijft in dit totaaloverzicht en de importantie en/of prioriteit u eraan toekent.  De intentie is niet later dan mei  een volwassen product gereed te hebben.    </a:t>
            </a:r>
            <a:endParaRPr lang="nl-NL" dirty="0"/>
          </a:p>
        </p:txBody>
      </p:sp>
      <p:sp>
        <p:nvSpPr>
          <p:cNvPr id="4" name="Tijdelijke aanduiding voor dianummer 3"/>
          <p:cNvSpPr>
            <a:spLocks noGrp="1"/>
          </p:cNvSpPr>
          <p:nvPr>
            <p:ph type="sldNum" sz="quarter" idx="10"/>
          </p:nvPr>
        </p:nvSpPr>
        <p:spPr/>
        <p:txBody>
          <a:bodyPr/>
          <a:lstStyle/>
          <a:p>
            <a:fld id="{8F216BA1-EA46-4104-9853-8AB3CE1DB502}" type="slidenum">
              <a:rPr lang="nl-NL" smtClean="0"/>
              <a:t>16</a:t>
            </a:fld>
            <a:endParaRPr lang="nl-NL" dirty="0"/>
          </a:p>
        </p:txBody>
      </p:sp>
    </p:spTree>
    <p:extLst>
      <p:ext uri="{BB962C8B-B14F-4D97-AF65-F5344CB8AC3E}">
        <p14:creationId xmlns:p14="http://schemas.microsoft.com/office/powerpoint/2010/main" val="20623668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8F216BA1-EA46-4104-9853-8AB3CE1DB502}" type="slidenum">
              <a:rPr lang="nl-NL" smtClean="0"/>
              <a:t>17</a:t>
            </a:fld>
            <a:endParaRPr lang="nl-NL" dirty="0"/>
          </a:p>
        </p:txBody>
      </p:sp>
    </p:spTree>
    <p:extLst>
      <p:ext uri="{BB962C8B-B14F-4D97-AF65-F5344CB8AC3E}">
        <p14:creationId xmlns:p14="http://schemas.microsoft.com/office/powerpoint/2010/main" val="20623668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Op deze laatste</a:t>
            </a:r>
            <a:r>
              <a:rPr lang="nl-NL" baseline="0" dirty="0" smtClean="0"/>
              <a:t> slide ziet uw kernachtig samengevat hoe wij het komende halfjaar invulling willen geven aan onze job.  Voor ik u straks gaat vragen of u zich in deze aanpak kunt vinden willen we eerst de gelegenheid geven tot het stellen van vragen. </a:t>
            </a:r>
            <a:endParaRPr lang="nl-NL" dirty="0"/>
          </a:p>
        </p:txBody>
      </p:sp>
      <p:sp>
        <p:nvSpPr>
          <p:cNvPr id="4" name="Tijdelijke aanduiding voor dianummer 3"/>
          <p:cNvSpPr>
            <a:spLocks noGrp="1"/>
          </p:cNvSpPr>
          <p:nvPr>
            <p:ph type="sldNum" sz="quarter" idx="10"/>
          </p:nvPr>
        </p:nvSpPr>
        <p:spPr/>
        <p:txBody>
          <a:bodyPr/>
          <a:lstStyle/>
          <a:p>
            <a:fld id="{8F216BA1-EA46-4104-9853-8AB3CE1DB502}" type="slidenum">
              <a:rPr lang="nl-NL" smtClean="0"/>
              <a:t>18</a:t>
            </a:fld>
            <a:endParaRPr lang="nl-NL" dirty="0"/>
          </a:p>
        </p:txBody>
      </p:sp>
    </p:spTree>
    <p:extLst>
      <p:ext uri="{BB962C8B-B14F-4D97-AF65-F5344CB8AC3E}">
        <p14:creationId xmlns:p14="http://schemas.microsoft.com/office/powerpoint/2010/main" val="20623668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8F216BA1-EA46-4104-9853-8AB3CE1DB502}" type="slidenum">
              <a:rPr lang="nl-NL" smtClean="0"/>
              <a:t>19</a:t>
            </a:fld>
            <a:endParaRPr lang="nl-NL" dirty="0"/>
          </a:p>
        </p:txBody>
      </p:sp>
    </p:spTree>
    <p:extLst>
      <p:ext uri="{BB962C8B-B14F-4D97-AF65-F5344CB8AC3E}">
        <p14:creationId xmlns:p14="http://schemas.microsoft.com/office/powerpoint/2010/main" val="2062366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000" dirty="0" smtClean="0"/>
              <a:t>Behalve een platform voor het behartigen</a:t>
            </a:r>
            <a:r>
              <a:rPr lang="nl-NL" sz="1000" baseline="0" dirty="0" smtClean="0"/>
              <a:t> van de gezamenlijke huurdersbelangen, beoogt uw bewonerscommissie de onderlinge band tussen de bewoners te versterken. Een half uur voor het formele begin van de bijeenkomst is de zaal derhalve opengesteld  zodat men nog de gelegenheid heeft met elkaar te buurten c.q. kennismaken met elkaar.  </a:t>
            </a:r>
            <a:endParaRPr lang="nl-NL" sz="1000" dirty="0"/>
          </a:p>
        </p:txBody>
      </p:sp>
      <p:sp>
        <p:nvSpPr>
          <p:cNvPr id="4" name="Tijdelijke aanduiding voor dianummer 3"/>
          <p:cNvSpPr>
            <a:spLocks noGrp="1"/>
          </p:cNvSpPr>
          <p:nvPr>
            <p:ph type="sldNum" sz="quarter" idx="10"/>
          </p:nvPr>
        </p:nvSpPr>
        <p:spPr/>
        <p:txBody>
          <a:bodyPr/>
          <a:lstStyle/>
          <a:p>
            <a:fld id="{8F216BA1-EA46-4104-9853-8AB3CE1DB502}" type="slidenum">
              <a:rPr lang="nl-NL" smtClean="0"/>
              <a:t>2</a:t>
            </a:fld>
            <a:endParaRPr lang="nl-NL" dirty="0"/>
          </a:p>
        </p:txBody>
      </p:sp>
    </p:spTree>
    <p:extLst>
      <p:ext uri="{BB962C8B-B14F-4D97-AF65-F5344CB8AC3E}">
        <p14:creationId xmlns:p14="http://schemas.microsoft.com/office/powerpoint/2010/main" val="35279553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kern="1200" dirty="0" smtClean="0">
                <a:solidFill>
                  <a:schemeClr val="tx1"/>
                </a:solidFill>
                <a:effectLst/>
                <a:latin typeface="+mn-lt"/>
                <a:ea typeface="+mn-ea"/>
                <a:cs typeface="+mn-cs"/>
              </a:rPr>
              <a:t>De rechten van bewonerscommissies zijn geregeld in de Overlegwet. Onder een ‘bewonerscommissie’ verstaat de Overlegwet een commissie die de belangen behartigt van de huurders van een specifiek wooncomplex van 25 of meer woningen</a:t>
            </a:r>
            <a:r>
              <a:rPr lang="nl-NL" sz="1200" kern="1200" baseline="0" dirty="0" smtClean="0">
                <a:solidFill>
                  <a:schemeClr val="tx1"/>
                </a:solidFill>
                <a:effectLst/>
                <a:latin typeface="+mn-lt"/>
                <a:ea typeface="+mn-ea"/>
                <a:cs typeface="+mn-cs"/>
              </a:rPr>
              <a:t>. BRON: Handboek Huurdersorganisaties.</a:t>
            </a:r>
            <a:r>
              <a:rPr lang="nl-NL" sz="1200" kern="1200" dirty="0" smtClean="0">
                <a:solidFill>
                  <a:schemeClr val="tx1"/>
                </a:solidFill>
                <a:effectLst/>
                <a:latin typeface="+mn-lt"/>
                <a:ea typeface="+mn-ea"/>
                <a:cs typeface="+mn-cs"/>
              </a:rPr>
              <a:t> </a:t>
            </a:r>
          </a:p>
          <a:p>
            <a:endParaRPr lang="nl-NL"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Alleen als een huurder expliciet aangeeft zich niet bij</a:t>
            </a:r>
            <a:r>
              <a:rPr lang="nl-NL" sz="1200" kern="1200" baseline="0" dirty="0" smtClean="0">
                <a:solidFill>
                  <a:schemeClr val="tx1"/>
                </a:solidFill>
                <a:effectLst/>
                <a:latin typeface="+mn-lt"/>
                <a:ea typeface="+mn-ea"/>
                <a:cs typeface="+mn-cs"/>
              </a:rPr>
              <a:t> de bewonersvereniging te willen aansluiten, wordt hij geacht geen lid te zijn. “ Lidmaatschap” wordt niet anders vastgelegd anders dan opname e-mailadres in intern communicatienetwerk c.q. in geval van geen (actief) internetgebruiker opname huurder in verzendlijst voor hard copy distributie. </a:t>
            </a:r>
            <a:endParaRPr lang="nl-NL" sz="1200" kern="1200" dirty="0" smtClean="0">
              <a:solidFill>
                <a:schemeClr val="tx1"/>
              </a:solidFill>
              <a:effectLst/>
              <a:latin typeface="+mn-lt"/>
              <a:ea typeface="+mn-ea"/>
              <a:cs typeface="+mn-cs"/>
            </a:endParaRPr>
          </a:p>
          <a:p>
            <a:endParaRPr lang="nl-NL" dirty="0"/>
          </a:p>
        </p:txBody>
      </p:sp>
      <p:sp>
        <p:nvSpPr>
          <p:cNvPr id="4" name="Tijdelijke aanduiding voor dianummer 3"/>
          <p:cNvSpPr>
            <a:spLocks noGrp="1"/>
          </p:cNvSpPr>
          <p:nvPr>
            <p:ph type="sldNum" sz="quarter" idx="10"/>
          </p:nvPr>
        </p:nvSpPr>
        <p:spPr/>
        <p:txBody>
          <a:bodyPr/>
          <a:lstStyle/>
          <a:p>
            <a:fld id="{8F216BA1-EA46-4104-9853-8AB3CE1DB502}" type="slidenum">
              <a:rPr lang="nl-NL" smtClean="0"/>
              <a:t>20</a:t>
            </a:fld>
            <a:endParaRPr lang="nl-NL" dirty="0"/>
          </a:p>
        </p:txBody>
      </p:sp>
    </p:spTree>
    <p:extLst>
      <p:ext uri="{BB962C8B-B14F-4D97-AF65-F5344CB8AC3E}">
        <p14:creationId xmlns:p14="http://schemas.microsoft.com/office/powerpoint/2010/main" val="20623668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8F216BA1-EA46-4104-9853-8AB3CE1DB502}" type="slidenum">
              <a:rPr lang="nl-NL" smtClean="0"/>
              <a:t>21</a:t>
            </a:fld>
            <a:endParaRPr lang="nl-NL" dirty="0"/>
          </a:p>
        </p:txBody>
      </p:sp>
    </p:spTree>
    <p:extLst>
      <p:ext uri="{BB962C8B-B14F-4D97-AF65-F5344CB8AC3E}">
        <p14:creationId xmlns:p14="http://schemas.microsoft.com/office/powerpoint/2010/main" val="33988769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lvl="0"/>
            <a:r>
              <a:rPr lang="nl-NL" sz="1200" kern="1200" dirty="0" smtClean="0">
                <a:solidFill>
                  <a:schemeClr val="tx1"/>
                </a:solidFill>
                <a:effectLst/>
                <a:latin typeface="+mn-lt"/>
                <a:ea typeface="+mn-ea"/>
                <a:cs typeface="+mn-cs"/>
              </a:rPr>
              <a:t>Om aanspraak te kunnen maken op de</a:t>
            </a:r>
            <a:r>
              <a:rPr lang="nl-NL" sz="1200" kern="1200" baseline="0" dirty="0" smtClean="0">
                <a:solidFill>
                  <a:schemeClr val="tx1"/>
                </a:solidFill>
                <a:effectLst/>
                <a:latin typeface="+mn-lt"/>
                <a:ea typeface="+mn-ea"/>
                <a:cs typeface="+mn-cs"/>
              </a:rPr>
              <a:t> rechten volgens de Overlegwet</a:t>
            </a:r>
            <a:r>
              <a:rPr lang="nl-NL" sz="1200" kern="1200" dirty="0" smtClean="0">
                <a:solidFill>
                  <a:schemeClr val="tx1"/>
                </a:solidFill>
                <a:effectLst/>
                <a:latin typeface="+mn-lt"/>
                <a:ea typeface="+mn-ea"/>
                <a:cs typeface="+mn-cs"/>
              </a:rPr>
              <a:t>, moet een bewonerscommissie aan de verhuurder aannemelijk maken dat ze voldoende representatief is voor haar achterban. Daarvoor stelt de Overlegwet aan bewonerscommissies drie voorwaarden</a:t>
            </a:r>
            <a:r>
              <a:rPr lang="nl-NL" sz="1200" kern="1200" baseline="0" dirty="0" smtClean="0">
                <a:solidFill>
                  <a:schemeClr val="tx1"/>
                </a:solidFill>
                <a:effectLst/>
                <a:latin typeface="+mn-lt"/>
                <a:ea typeface="+mn-ea"/>
                <a:cs typeface="+mn-cs"/>
              </a:rPr>
              <a:t>: (1) </a:t>
            </a:r>
            <a:r>
              <a:rPr lang="nl-NL" sz="1200" kern="1200" dirty="0" smtClean="0">
                <a:solidFill>
                  <a:schemeClr val="tx1"/>
                </a:solidFill>
                <a:effectLst/>
                <a:latin typeface="+mn-lt"/>
                <a:ea typeface="+mn-ea"/>
                <a:cs typeface="+mn-cs"/>
              </a:rPr>
              <a:t>de bewonerscommissie houdt de huurders in een complex of complexen op de hoogte van haar activiteiten en betrekt hen bij de standpuntbepaling;</a:t>
            </a:r>
            <a:r>
              <a:rPr lang="nl-NL" sz="1200" kern="1200" baseline="0" dirty="0" smtClean="0">
                <a:solidFill>
                  <a:schemeClr val="tx1"/>
                </a:solidFill>
                <a:effectLst/>
                <a:latin typeface="+mn-lt"/>
                <a:ea typeface="+mn-ea"/>
                <a:cs typeface="+mn-cs"/>
              </a:rPr>
              <a:t> </a:t>
            </a:r>
            <a:r>
              <a:rPr lang="nl-NL" sz="1200" kern="1200" dirty="0" smtClean="0">
                <a:solidFill>
                  <a:schemeClr val="tx1"/>
                </a:solidFill>
                <a:effectLst/>
                <a:latin typeface="+mn-lt"/>
                <a:ea typeface="+mn-ea"/>
                <a:cs typeface="+mn-cs"/>
              </a:rPr>
              <a:t>(2) de bewonerscommissie schrijft ten minste eenmaal per jaar een vergadering uit voor de huurders, waarin het bestuur verantwoording aflegt over de activiteiten in het afgelopen jaar en haar plannen voor het volgende jaar bespreekt en vaststelt; (3)</a:t>
            </a:r>
            <a:r>
              <a:rPr lang="nl-NL" sz="1200" kern="1200" baseline="0" dirty="0" smtClean="0">
                <a:solidFill>
                  <a:schemeClr val="tx1"/>
                </a:solidFill>
                <a:effectLst/>
                <a:latin typeface="+mn-lt"/>
                <a:ea typeface="+mn-ea"/>
                <a:cs typeface="+mn-cs"/>
              </a:rPr>
              <a:t> </a:t>
            </a:r>
            <a:r>
              <a:rPr lang="nl-NL" sz="1200" kern="1200" dirty="0" smtClean="0">
                <a:solidFill>
                  <a:schemeClr val="tx1"/>
                </a:solidFill>
                <a:effectLst/>
                <a:latin typeface="+mn-lt"/>
                <a:ea typeface="+mn-ea"/>
                <a:cs typeface="+mn-cs"/>
              </a:rPr>
              <a:t>de bewonerscommissie stelt alle huurders van de woningen in het complex of de complexen waarvan zij de belangen behartigt in staat zich bij haar aan te sluiten. </a:t>
            </a:r>
          </a:p>
          <a:p>
            <a:pPr marL="0" marR="0" indent="0" algn="l" defTabSz="914400" rtl="0" eaLnBrk="1" fontAlgn="auto" latinLnBrk="0" hangingPunct="1">
              <a:lnSpc>
                <a:spcPct val="100000"/>
              </a:lnSpc>
              <a:spcBef>
                <a:spcPts val="0"/>
              </a:spcBef>
              <a:spcAft>
                <a:spcPts val="0"/>
              </a:spcAft>
              <a:buClrTx/>
              <a:buSzTx/>
              <a:buFontTx/>
              <a:buNone/>
              <a:tabLst/>
              <a:defRPr/>
            </a:pPr>
            <a:r>
              <a:rPr lang="nl-NL" sz="1200" kern="1200" dirty="0" smtClean="0">
                <a:solidFill>
                  <a:schemeClr val="tx1"/>
                </a:solidFill>
                <a:effectLst/>
                <a:latin typeface="+mn-lt"/>
                <a:ea typeface="+mn-ea"/>
                <a:cs typeface="+mn-cs"/>
              </a:rPr>
              <a:t> Verhuurders verschillen in de ‘strengheid’ waarmee ze de representativiteit van bewonerscommissies beoordelen.  BRON: Handboek Huurdersorganisatie</a:t>
            </a:r>
          </a:p>
          <a:p>
            <a:endParaRPr lang="nl-NL" dirty="0"/>
          </a:p>
        </p:txBody>
      </p:sp>
      <p:sp>
        <p:nvSpPr>
          <p:cNvPr id="4" name="Tijdelijke aanduiding voor dianummer 3"/>
          <p:cNvSpPr>
            <a:spLocks noGrp="1"/>
          </p:cNvSpPr>
          <p:nvPr>
            <p:ph type="sldNum" sz="quarter" idx="10"/>
          </p:nvPr>
        </p:nvSpPr>
        <p:spPr/>
        <p:txBody>
          <a:bodyPr/>
          <a:lstStyle/>
          <a:p>
            <a:fld id="{8F216BA1-EA46-4104-9853-8AB3CE1DB502}" type="slidenum">
              <a:rPr lang="nl-NL" smtClean="0"/>
              <a:t>22</a:t>
            </a:fld>
            <a:endParaRPr lang="nl-NL" dirty="0"/>
          </a:p>
        </p:txBody>
      </p:sp>
    </p:spTree>
    <p:extLst>
      <p:ext uri="{BB962C8B-B14F-4D97-AF65-F5344CB8AC3E}">
        <p14:creationId xmlns:p14="http://schemas.microsoft.com/office/powerpoint/2010/main" val="20370330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000" dirty="0" smtClean="0"/>
              <a:t>De voorgeschiedenis is dat in september twee bewoners, te weten Chris van Reusel en Jan de Vries, bereid zijn gevonden (op verzoek van </a:t>
            </a:r>
            <a:r>
              <a:rPr lang="nl-NL" sz="1000" dirty="0" err="1" smtClean="0"/>
              <a:t>vb&amp;t</a:t>
            </a:r>
            <a:r>
              <a:rPr lang="nl-NL" sz="1000" dirty="0" smtClean="0"/>
              <a:t>) voor het opzetten van en zitting nemen in een bewonerscommissie.  Onder</a:t>
            </a:r>
            <a:r>
              <a:rPr lang="nl-NL" sz="1000" baseline="0" dirty="0" smtClean="0"/>
              <a:t> de status van een bewonerscommissie-in-oprichting  is begonnen met de veiligheidstekortkomingen in kaart te brengen, dit  in consultatie met u allen. Uw kent dus al een beetje onze werkwijze. </a:t>
            </a:r>
          </a:p>
          <a:p>
            <a:endParaRPr lang="nl-NL" sz="1000" baseline="0" dirty="0" smtClean="0"/>
          </a:p>
          <a:p>
            <a:r>
              <a:rPr lang="nl-NL" sz="1000" baseline="0" dirty="0" smtClean="0"/>
              <a:t>In deze bijeenkomst willen we u nader uiteenzetten hoe wij invulling willen geven aan de, wat wij noemen, initiële bewonerscommissie. Ongetwijfeld zal er in de beginfase sprake zijn van voortschrijdend inzicht hoe wij u het beste van dienst kunnen zijn.  Ons idee is dan ook een volgende bewonersbijeenkomst relatief snel en wel nog voor de zomervakantieperiode te houden.  Doel van deze midden 2015 bewonersbijeenkomst is dan (1) verantwoording afleggen over wat we tot dan ondernomen en hopelijk bereikt hebben en (2) een eerste evaluatie om waar wenselijk of noodzakelijk geacht aanpassingen aan te brengen in het concept of de modus operandi (3) benoeming definitieve/voltallige bewonerscommissie al dan niet door verkiezingen mochten er meer kandidaten zijn dan vacatures. </a:t>
            </a:r>
          </a:p>
          <a:p>
            <a:endParaRPr lang="nl-NL" sz="1000" baseline="0" dirty="0" smtClean="0"/>
          </a:p>
          <a:p>
            <a:r>
              <a:rPr lang="nl-NL" sz="1000" baseline="0" dirty="0" smtClean="0"/>
              <a:t>Wat we nu aan u vragen is ons aan horen en aan het eind van deze briefing uw fiat te geven door handopsteking.  Hierbij gaan we ervan uit dat de hoofdhuurders die er vanavond niet bij kunnen zijn, op basis van hun eerdere ondersteuning aan de bewonerscommissie-in-oprichting ook nu we formeel van start gaan aangesloten willen blijven tenzij ze expliciet anders hebben aangegeven.          </a:t>
            </a:r>
            <a:endParaRPr lang="nl-NL" sz="1000" dirty="0"/>
          </a:p>
        </p:txBody>
      </p:sp>
      <p:sp>
        <p:nvSpPr>
          <p:cNvPr id="4" name="Tijdelijke aanduiding voor dianummer 3"/>
          <p:cNvSpPr>
            <a:spLocks noGrp="1"/>
          </p:cNvSpPr>
          <p:nvPr>
            <p:ph type="sldNum" sz="quarter" idx="10"/>
          </p:nvPr>
        </p:nvSpPr>
        <p:spPr/>
        <p:txBody>
          <a:bodyPr/>
          <a:lstStyle/>
          <a:p>
            <a:fld id="{8F216BA1-EA46-4104-9853-8AB3CE1DB502}" type="slidenum">
              <a:rPr lang="nl-NL" smtClean="0"/>
              <a:t>3</a:t>
            </a:fld>
            <a:endParaRPr lang="nl-NL" dirty="0"/>
          </a:p>
        </p:txBody>
      </p:sp>
    </p:spTree>
    <p:extLst>
      <p:ext uri="{BB962C8B-B14F-4D97-AF65-F5344CB8AC3E}">
        <p14:creationId xmlns:p14="http://schemas.microsoft.com/office/powerpoint/2010/main" val="62172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sz="1000" dirty="0"/>
          </a:p>
        </p:txBody>
      </p:sp>
      <p:sp>
        <p:nvSpPr>
          <p:cNvPr id="4" name="Tijdelijke aanduiding voor dianummer 3"/>
          <p:cNvSpPr>
            <a:spLocks noGrp="1"/>
          </p:cNvSpPr>
          <p:nvPr>
            <p:ph type="sldNum" sz="quarter" idx="10"/>
          </p:nvPr>
        </p:nvSpPr>
        <p:spPr/>
        <p:txBody>
          <a:bodyPr/>
          <a:lstStyle/>
          <a:p>
            <a:fld id="{8F216BA1-EA46-4104-9853-8AB3CE1DB502}" type="slidenum">
              <a:rPr lang="nl-NL" smtClean="0"/>
              <a:t>4</a:t>
            </a:fld>
            <a:endParaRPr lang="nl-NL" dirty="0"/>
          </a:p>
        </p:txBody>
      </p:sp>
    </p:spTree>
    <p:extLst>
      <p:ext uri="{BB962C8B-B14F-4D97-AF65-F5344CB8AC3E}">
        <p14:creationId xmlns:p14="http://schemas.microsoft.com/office/powerpoint/2010/main" val="62172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000" dirty="0" smtClean="0"/>
              <a:t>De hoofddoelstelling is de vertegenwoordiging</a:t>
            </a:r>
            <a:r>
              <a:rPr lang="nl-NL" sz="1000" baseline="0" dirty="0" smtClean="0"/>
              <a:t> van de gezamenlijke huurdersbelangen naar de verhuurder en daarbij aanspraak makend op de rechten conform Overlegwet. De tweede doelstelling beoogt de onderlinge samenhorigheid te bevorderen. Hoewel de </a:t>
            </a:r>
            <a:r>
              <a:rPr lang="nl-NL" sz="1000" kern="1200" dirty="0" smtClean="0">
                <a:solidFill>
                  <a:schemeClr val="tx1"/>
                </a:solidFill>
                <a:effectLst/>
                <a:latin typeface="+mn-lt"/>
                <a:ea typeface="+mn-ea"/>
                <a:cs typeface="+mn-cs"/>
              </a:rPr>
              <a:t>raison </a:t>
            </a:r>
            <a:r>
              <a:rPr lang="nl-NL" sz="1000" kern="1200" dirty="0" err="1" smtClean="0">
                <a:solidFill>
                  <a:schemeClr val="tx1"/>
                </a:solidFill>
                <a:effectLst/>
                <a:latin typeface="+mn-lt"/>
                <a:ea typeface="+mn-ea"/>
                <a:cs typeface="+mn-cs"/>
              </a:rPr>
              <a:t>d’être</a:t>
            </a:r>
            <a:r>
              <a:rPr lang="nl-NL" sz="1000" kern="1200" dirty="0" smtClean="0">
                <a:solidFill>
                  <a:schemeClr val="tx1"/>
                </a:solidFill>
                <a:effectLst/>
                <a:latin typeface="+mn-lt"/>
                <a:ea typeface="+mn-ea"/>
                <a:cs typeface="+mn-cs"/>
              </a:rPr>
              <a:t> van een bewonerscommissie natuurlijk de eerste</a:t>
            </a:r>
            <a:r>
              <a:rPr lang="nl-NL" sz="1000" kern="1200" baseline="0" dirty="0" smtClean="0">
                <a:solidFill>
                  <a:schemeClr val="tx1"/>
                </a:solidFill>
                <a:effectLst/>
                <a:latin typeface="+mn-lt"/>
                <a:ea typeface="+mn-ea"/>
                <a:cs typeface="+mn-cs"/>
              </a:rPr>
              <a:t> doelstelling is,  hebben wij de tweede doelstelling bijna even hoog in het vaandel staan. Wij zijn een relatief kleinschalig appartementenblok en met 43 appartementen moet het mogelijk  zijn dat ondanks de drie-liften-compartimentering iedere bewoner globaal meer dan de helft van zijn medebewoners bij gezicht en eventueel naam kent.  Als bewonerscommissie willen we graag eraan bijdragen  om deze ambitie waar te kunnen maken. Een voorbeeld is al het openstellen van de zaal een half uur voor de aftrap, maar ook de eerdere gehouden veiligheidsbijenkomsten in de parkeergarage. Weten wie je medebewoners zijn of in ieder geval kennen van de gezichten van je buren, bevordert het gevoel van veiligheid in je je eigen appartementencomplex en de stap tot enige mate van sociale controle in de context van “toegangscontrole” wordt ook minder groot.  En hoe meer buren je wat beter leert kennen des te prettiger – denken wij althans - wordt  het wonen in de Warande ervaren.  Op het evaluatielijstje voor straks in juni zal dan ook zeker komen staan hoe wij als bewonerscommissie hier meer inhoud aan kunnen geven.   </a:t>
            </a:r>
            <a:endParaRPr lang="nl-NL" sz="1000" kern="1200" dirty="0" smtClean="0">
              <a:solidFill>
                <a:schemeClr val="tx1"/>
              </a:solidFill>
              <a:effectLst/>
              <a:latin typeface="+mn-lt"/>
              <a:ea typeface="+mn-ea"/>
              <a:cs typeface="+mn-cs"/>
            </a:endParaRPr>
          </a:p>
          <a:p>
            <a:r>
              <a:rPr lang="nl-NL" sz="1000" baseline="0" dirty="0" smtClean="0"/>
              <a:t>  </a:t>
            </a:r>
            <a:endParaRPr lang="nl-NL" sz="1000" dirty="0" smtClean="0"/>
          </a:p>
          <a:p>
            <a:endParaRPr lang="nl-NL" dirty="0"/>
          </a:p>
        </p:txBody>
      </p:sp>
      <p:sp>
        <p:nvSpPr>
          <p:cNvPr id="4" name="Tijdelijke aanduiding voor dianummer 3"/>
          <p:cNvSpPr>
            <a:spLocks noGrp="1"/>
          </p:cNvSpPr>
          <p:nvPr>
            <p:ph type="sldNum" sz="quarter" idx="10"/>
          </p:nvPr>
        </p:nvSpPr>
        <p:spPr/>
        <p:txBody>
          <a:bodyPr/>
          <a:lstStyle/>
          <a:p>
            <a:fld id="{8F216BA1-EA46-4104-9853-8AB3CE1DB502}" type="slidenum">
              <a:rPr lang="nl-NL" smtClean="0"/>
              <a:t>5</a:t>
            </a:fld>
            <a:endParaRPr lang="nl-NL" dirty="0"/>
          </a:p>
        </p:txBody>
      </p:sp>
    </p:spTree>
    <p:extLst>
      <p:ext uri="{BB962C8B-B14F-4D97-AF65-F5344CB8AC3E}">
        <p14:creationId xmlns:p14="http://schemas.microsoft.com/office/powerpoint/2010/main" val="62172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8F216BA1-EA46-4104-9853-8AB3CE1DB502}" type="slidenum">
              <a:rPr lang="nl-NL" smtClean="0"/>
              <a:t>6</a:t>
            </a:fld>
            <a:endParaRPr lang="nl-NL" dirty="0"/>
          </a:p>
        </p:txBody>
      </p:sp>
    </p:spTree>
    <p:extLst>
      <p:ext uri="{BB962C8B-B14F-4D97-AF65-F5344CB8AC3E}">
        <p14:creationId xmlns:p14="http://schemas.microsoft.com/office/powerpoint/2010/main" val="62172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000" kern="1200" dirty="0" smtClean="0">
                <a:solidFill>
                  <a:schemeClr val="tx1"/>
                </a:solidFill>
                <a:effectLst/>
                <a:latin typeface="+mn-lt"/>
                <a:ea typeface="+mn-ea"/>
                <a:cs typeface="+mn-cs"/>
              </a:rPr>
              <a:t>Een bewonerscommissie hoeft, om aanspraak te kunnen maken op de rechten uit de Overlegwet, niet een officiële rechtsvorm (stichting of vereniging) te hebben.  Ook een bestuur</a:t>
            </a:r>
            <a:r>
              <a:rPr lang="nl-NL" sz="1000" kern="1200" baseline="0" dirty="0" smtClean="0">
                <a:solidFill>
                  <a:schemeClr val="tx1"/>
                </a:solidFill>
                <a:effectLst/>
                <a:latin typeface="+mn-lt"/>
                <a:ea typeface="+mn-ea"/>
                <a:cs typeface="+mn-cs"/>
              </a:rPr>
              <a:t> bestaande uit </a:t>
            </a:r>
            <a:r>
              <a:rPr lang="nl-NL" sz="1000" kern="1200" dirty="0" smtClean="0">
                <a:solidFill>
                  <a:schemeClr val="tx1"/>
                </a:solidFill>
                <a:effectLst/>
                <a:latin typeface="+mn-lt"/>
                <a:ea typeface="+mn-ea"/>
                <a:cs typeface="+mn-cs"/>
              </a:rPr>
              <a:t> een voorzitter, secretaris en penningmeester</a:t>
            </a:r>
            <a:r>
              <a:rPr lang="nl-NL" sz="1000" kern="1200" baseline="0" dirty="0" smtClean="0">
                <a:solidFill>
                  <a:schemeClr val="tx1"/>
                </a:solidFill>
                <a:effectLst/>
                <a:latin typeface="+mn-lt"/>
                <a:ea typeface="+mn-ea"/>
                <a:cs typeface="+mn-cs"/>
              </a:rPr>
              <a:t> is geen voorwaarde; in de praktijk zijn er ook bewonerscommissies werkzaam die uit een persoon bestaan.</a:t>
            </a:r>
            <a:endParaRPr lang="nl-NL" sz="1000" kern="1200" dirty="0" smtClean="0">
              <a:solidFill>
                <a:schemeClr val="tx1"/>
              </a:solidFill>
              <a:effectLst/>
              <a:latin typeface="+mn-lt"/>
              <a:ea typeface="+mn-ea"/>
              <a:cs typeface="+mn-cs"/>
            </a:endParaRPr>
          </a:p>
          <a:p>
            <a:endParaRPr lang="nl-NL" sz="1000" kern="1200" dirty="0" smtClean="0">
              <a:solidFill>
                <a:schemeClr val="tx1"/>
              </a:solidFill>
              <a:effectLst/>
              <a:latin typeface="+mn-lt"/>
              <a:ea typeface="+mn-ea"/>
              <a:cs typeface="+mn-cs"/>
            </a:endParaRPr>
          </a:p>
          <a:p>
            <a:r>
              <a:rPr lang="nl-NL" sz="1000" kern="1200" dirty="0" smtClean="0">
                <a:solidFill>
                  <a:schemeClr val="tx1"/>
                </a:solidFill>
                <a:effectLst/>
                <a:latin typeface="+mn-lt"/>
                <a:ea typeface="+mn-ea"/>
                <a:cs typeface="+mn-cs"/>
              </a:rPr>
              <a:t>Afzien</a:t>
            </a:r>
            <a:r>
              <a:rPr lang="nl-NL" sz="1000" kern="1200" baseline="0" dirty="0" smtClean="0">
                <a:solidFill>
                  <a:schemeClr val="tx1"/>
                </a:solidFill>
                <a:effectLst/>
                <a:latin typeface="+mn-lt"/>
                <a:ea typeface="+mn-ea"/>
                <a:cs typeface="+mn-cs"/>
              </a:rPr>
              <a:t> (vooralsnog) van financiële bijdragen van verhuurder/eigenaar (in de orde van grootte van 5 euro per jaar per huurder) welke inschrijving  bij KvK vereisen voor opening zakelijke rekening. </a:t>
            </a:r>
          </a:p>
          <a:p>
            <a:endParaRPr lang="nl-NL" sz="1000" kern="1200" baseline="0" dirty="0" smtClean="0">
              <a:solidFill>
                <a:schemeClr val="tx1"/>
              </a:solidFill>
              <a:effectLst/>
              <a:latin typeface="+mn-lt"/>
              <a:ea typeface="+mn-ea"/>
              <a:cs typeface="+mn-cs"/>
            </a:endParaRPr>
          </a:p>
          <a:p>
            <a:r>
              <a:rPr lang="nl-NL" sz="1000" kern="1200" baseline="0" dirty="0" smtClean="0">
                <a:solidFill>
                  <a:schemeClr val="tx1"/>
                </a:solidFill>
                <a:effectLst/>
                <a:latin typeface="+mn-lt"/>
                <a:ea typeface="+mn-ea"/>
                <a:cs typeface="+mn-cs"/>
              </a:rPr>
              <a:t>Gelet op het feit dat vergaderruimte gratis ter beschikking wordt gesteeld door de eigenaar (Archipel) in </a:t>
            </a:r>
            <a:r>
              <a:rPr lang="nl-NL" sz="1000" kern="1200" baseline="0" dirty="0" err="1" smtClean="0">
                <a:solidFill>
                  <a:schemeClr val="tx1"/>
                </a:solidFill>
                <a:effectLst/>
                <a:latin typeface="+mn-lt"/>
                <a:ea typeface="+mn-ea"/>
                <a:cs typeface="+mn-cs"/>
              </a:rPr>
              <a:t>Gagelbosch</a:t>
            </a:r>
            <a:r>
              <a:rPr lang="nl-NL" sz="1000" kern="1200" baseline="0" dirty="0" smtClean="0">
                <a:solidFill>
                  <a:schemeClr val="tx1"/>
                </a:solidFill>
                <a:effectLst/>
                <a:latin typeface="+mn-lt"/>
                <a:ea typeface="+mn-ea"/>
                <a:cs typeface="+mn-cs"/>
              </a:rPr>
              <a:t> is ook geen noodzaak voor inning contributie. </a:t>
            </a:r>
            <a:endParaRPr lang="nl-NL" sz="1000" kern="1200" dirty="0" smtClean="0">
              <a:solidFill>
                <a:schemeClr val="tx1"/>
              </a:solidFill>
              <a:effectLst/>
              <a:latin typeface="+mn-lt"/>
              <a:ea typeface="+mn-ea"/>
              <a:cs typeface="+mn-cs"/>
            </a:endParaRPr>
          </a:p>
          <a:p>
            <a:r>
              <a:rPr lang="nl-NL" sz="1000" kern="1200" dirty="0" smtClean="0">
                <a:solidFill>
                  <a:schemeClr val="tx1"/>
                </a:solidFill>
                <a:effectLst/>
                <a:latin typeface="+mn-lt"/>
                <a:ea typeface="+mn-ea"/>
                <a:cs typeface="+mn-cs"/>
              </a:rPr>
              <a:t>	</a:t>
            </a:r>
          </a:p>
          <a:p>
            <a:r>
              <a:rPr lang="nl-NL" sz="1000" kern="1200" dirty="0" smtClean="0">
                <a:solidFill>
                  <a:schemeClr val="tx1"/>
                </a:solidFill>
                <a:effectLst/>
                <a:latin typeface="+mn-lt"/>
                <a:ea typeface="+mn-ea"/>
                <a:cs typeface="+mn-cs"/>
              </a:rPr>
              <a:t>Een reglement is bedoeld om de taken en de werkwijze van een bewonerscommissie vast te leggen.  Citaat uit http://nl.wikipedia.org/wiki/Bewonerscommissie : </a:t>
            </a:r>
            <a:r>
              <a:rPr lang="nl-NL" sz="1000" i="1" kern="1200" dirty="0" smtClean="0">
                <a:solidFill>
                  <a:schemeClr val="tx1"/>
                </a:solidFill>
                <a:effectLst/>
                <a:latin typeface="+mn-lt"/>
                <a:ea typeface="+mn-ea"/>
                <a:cs typeface="+mn-cs"/>
              </a:rPr>
              <a:t>“</a:t>
            </a:r>
            <a:r>
              <a:rPr lang="nl-NL" sz="1000" i="1" dirty="0" smtClean="0"/>
              <a:t>Nadrukkelijke pogingen tot protocollering van het werk van bewonerscommissies versterken vooral de kans op een vroegtijdig einde van de commissie.”</a:t>
            </a:r>
            <a:r>
              <a:rPr lang="nl-NL" sz="1000" i="1" baseline="0" dirty="0"/>
              <a:t> </a:t>
            </a:r>
            <a:r>
              <a:rPr lang="nl-NL" sz="1000" i="1" baseline="0" dirty="0" smtClean="0"/>
              <a:t> </a:t>
            </a:r>
            <a:endParaRPr lang="nl-NL" sz="1000" i="1" dirty="0" smtClean="0"/>
          </a:p>
        </p:txBody>
      </p:sp>
      <p:sp>
        <p:nvSpPr>
          <p:cNvPr id="4" name="Tijdelijke aanduiding voor dianummer 3"/>
          <p:cNvSpPr>
            <a:spLocks noGrp="1"/>
          </p:cNvSpPr>
          <p:nvPr>
            <p:ph type="sldNum" sz="quarter" idx="10"/>
          </p:nvPr>
        </p:nvSpPr>
        <p:spPr/>
        <p:txBody>
          <a:bodyPr/>
          <a:lstStyle/>
          <a:p>
            <a:fld id="{8F216BA1-EA46-4104-9853-8AB3CE1DB502}" type="slidenum">
              <a:rPr lang="nl-NL" smtClean="0"/>
              <a:t>7</a:t>
            </a:fld>
            <a:endParaRPr lang="nl-NL" dirty="0"/>
          </a:p>
        </p:txBody>
      </p:sp>
    </p:spTree>
    <p:extLst>
      <p:ext uri="{BB962C8B-B14F-4D97-AF65-F5344CB8AC3E}">
        <p14:creationId xmlns:p14="http://schemas.microsoft.com/office/powerpoint/2010/main" val="42824187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sz="1000" i="1" dirty="0" smtClean="0"/>
          </a:p>
        </p:txBody>
      </p:sp>
      <p:sp>
        <p:nvSpPr>
          <p:cNvPr id="4" name="Tijdelijke aanduiding voor dianummer 3"/>
          <p:cNvSpPr>
            <a:spLocks noGrp="1"/>
          </p:cNvSpPr>
          <p:nvPr>
            <p:ph type="sldNum" sz="quarter" idx="10"/>
          </p:nvPr>
        </p:nvSpPr>
        <p:spPr/>
        <p:txBody>
          <a:bodyPr/>
          <a:lstStyle/>
          <a:p>
            <a:fld id="{8F216BA1-EA46-4104-9853-8AB3CE1DB502}" type="slidenum">
              <a:rPr lang="nl-NL" smtClean="0"/>
              <a:t>8</a:t>
            </a:fld>
            <a:endParaRPr lang="nl-NL" dirty="0"/>
          </a:p>
        </p:txBody>
      </p:sp>
    </p:spTree>
    <p:extLst>
      <p:ext uri="{BB962C8B-B14F-4D97-AF65-F5344CB8AC3E}">
        <p14:creationId xmlns:p14="http://schemas.microsoft.com/office/powerpoint/2010/main" val="42824187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000" dirty="0" smtClean="0"/>
              <a:t>Waar we naartoe willen is </a:t>
            </a:r>
            <a:r>
              <a:rPr lang="nl-NL" sz="1000" dirty="0" smtClean="0"/>
              <a:t>een </a:t>
            </a:r>
            <a:r>
              <a:rPr lang="nl-NL" sz="1000" dirty="0" smtClean="0"/>
              <a:t>bewonerscommissie die “leeft” onder de bewoners. Naast</a:t>
            </a:r>
            <a:r>
              <a:rPr lang="nl-NL" sz="1000" baseline="0" dirty="0" smtClean="0"/>
              <a:t> de R van representatief willen we derhalve in onze visie van een bewonerscommissie daar graag nog een tweede R aan toe voegen namelijk de R van relevant. Waar het om draait is dat wat we ondernemen relevant is voor uw woonbelangenbehartiging, woonveiligheid en woonplezier.  Dat is waar we onze energie graag in willen steken en we denken dat we dat beter kunnen doen zonder van meet af aan e.e.a. op te formele lijst te schoeien en hieraan energie te verspelen.  Een minimum aan reglementering is ons inzien pas opportuun en wenselijk nadat we een tijdje gedraaid hebben als bewonerscommissie en aantoonbaar relevant zijn.  Reglementering t.z.t. zal dan tevens als oogmerk moeten hebben de transparantie en continuïteit te waarborgen. </a:t>
            </a:r>
            <a:endParaRPr lang="nl-NL" sz="1000" dirty="0"/>
          </a:p>
        </p:txBody>
      </p:sp>
      <p:sp>
        <p:nvSpPr>
          <p:cNvPr id="4" name="Tijdelijke aanduiding voor dianummer 3"/>
          <p:cNvSpPr>
            <a:spLocks noGrp="1"/>
          </p:cNvSpPr>
          <p:nvPr>
            <p:ph type="sldNum" sz="quarter" idx="10"/>
          </p:nvPr>
        </p:nvSpPr>
        <p:spPr/>
        <p:txBody>
          <a:bodyPr/>
          <a:lstStyle/>
          <a:p>
            <a:fld id="{8F216BA1-EA46-4104-9853-8AB3CE1DB502}" type="slidenum">
              <a:rPr lang="nl-NL" smtClean="0"/>
              <a:t>9</a:t>
            </a:fld>
            <a:endParaRPr lang="nl-NL" dirty="0"/>
          </a:p>
        </p:txBody>
      </p:sp>
    </p:spTree>
    <p:extLst>
      <p:ext uri="{BB962C8B-B14F-4D97-AF65-F5344CB8AC3E}">
        <p14:creationId xmlns:p14="http://schemas.microsoft.com/office/powerpoint/2010/main" val="4282418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099856CC-D7B4-4326-A3FE-45E4FB5FFF21}" type="datetimeFigureOut">
              <a:rPr lang="nl-NL" smtClean="0"/>
              <a:t>9-12-2014</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C429A0E8-938E-42E4-8285-D23B4858D082}" type="slidenum">
              <a:rPr lang="nl-NL" smtClean="0"/>
              <a:t>‹nr.›</a:t>
            </a:fld>
            <a:endParaRPr lang="nl-NL" dirty="0"/>
          </a:p>
        </p:txBody>
      </p:sp>
    </p:spTree>
    <p:extLst>
      <p:ext uri="{BB962C8B-B14F-4D97-AF65-F5344CB8AC3E}">
        <p14:creationId xmlns:p14="http://schemas.microsoft.com/office/powerpoint/2010/main" val="4294368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099856CC-D7B4-4326-A3FE-45E4FB5FFF21}" type="datetimeFigureOut">
              <a:rPr lang="nl-NL" smtClean="0"/>
              <a:t>9-12-2014</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C429A0E8-938E-42E4-8285-D23B4858D082}" type="slidenum">
              <a:rPr lang="nl-NL" smtClean="0"/>
              <a:t>‹nr.›</a:t>
            </a:fld>
            <a:endParaRPr lang="nl-NL" dirty="0"/>
          </a:p>
        </p:txBody>
      </p:sp>
    </p:spTree>
    <p:extLst>
      <p:ext uri="{BB962C8B-B14F-4D97-AF65-F5344CB8AC3E}">
        <p14:creationId xmlns:p14="http://schemas.microsoft.com/office/powerpoint/2010/main" val="3456248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099856CC-D7B4-4326-A3FE-45E4FB5FFF21}" type="datetimeFigureOut">
              <a:rPr lang="nl-NL" smtClean="0"/>
              <a:t>9-12-2014</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C429A0E8-938E-42E4-8285-D23B4858D082}" type="slidenum">
              <a:rPr lang="nl-NL" smtClean="0"/>
              <a:t>‹nr.›</a:t>
            </a:fld>
            <a:endParaRPr lang="nl-NL" dirty="0"/>
          </a:p>
        </p:txBody>
      </p:sp>
    </p:spTree>
    <p:extLst>
      <p:ext uri="{BB962C8B-B14F-4D97-AF65-F5344CB8AC3E}">
        <p14:creationId xmlns:p14="http://schemas.microsoft.com/office/powerpoint/2010/main" val="2136090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099856CC-D7B4-4326-A3FE-45E4FB5FFF21}" type="datetimeFigureOut">
              <a:rPr lang="nl-NL" smtClean="0"/>
              <a:t>9-12-2014</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C429A0E8-938E-42E4-8285-D23B4858D082}" type="slidenum">
              <a:rPr lang="nl-NL" smtClean="0"/>
              <a:t>‹nr.›</a:t>
            </a:fld>
            <a:endParaRPr lang="nl-NL" dirty="0"/>
          </a:p>
        </p:txBody>
      </p:sp>
    </p:spTree>
    <p:extLst>
      <p:ext uri="{BB962C8B-B14F-4D97-AF65-F5344CB8AC3E}">
        <p14:creationId xmlns:p14="http://schemas.microsoft.com/office/powerpoint/2010/main" val="6841044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099856CC-D7B4-4326-A3FE-45E4FB5FFF21}" type="datetimeFigureOut">
              <a:rPr lang="nl-NL" smtClean="0"/>
              <a:t>9-12-2014</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C429A0E8-938E-42E4-8285-D23B4858D082}" type="slidenum">
              <a:rPr lang="nl-NL" smtClean="0"/>
              <a:t>‹nr.›</a:t>
            </a:fld>
            <a:endParaRPr lang="nl-NL" dirty="0"/>
          </a:p>
        </p:txBody>
      </p:sp>
    </p:spTree>
    <p:extLst>
      <p:ext uri="{BB962C8B-B14F-4D97-AF65-F5344CB8AC3E}">
        <p14:creationId xmlns:p14="http://schemas.microsoft.com/office/powerpoint/2010/main" val="3735526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099856CC-D7B4-4326-A3FE-45E4FB5FFF21}" type="datetimeFigureOut">
              <a:rPr lang="nl-NL" smtClean="0"/>
              <a:t>9-12-2014</a:t>
            </a:fld>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C429A0E8-938E-42E4-8285-D23B4858D082}" type="slidenum">
              <a:rPr lang="nl-NL" smtClean="0"/>
              <a:t>‹nr.›</a:t>
            </a:fld>
            <a:endParaRPr lang="nl-NL" dirty="0"/>
          </a:p>
        </p:txBody>
      </p:sp>
    </p:spTree>
    <p:extLst>
      <p:ext uri="{BB962C8B-B14F-4D97-AF65-F5344CB8AC3E}">
        <p14:creationId xmlns:p14="http://schemas.microsoft.com/office/powerpoint/2010/main" val="4190458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099856CC-D7B4-4326-A3FE-45E4FB5FFF21}" type="datetimeFigureOut">
              <a:rPr lang="nl-NL" smtClean="0"/>
              <a:t>9-12-2014</a:t>
            </a:fld>
            <a:endParaRPr lang="nl-NL" dirty="0"/>
          </a:p>
        </p:txBody>
      </p:sp>
      <p:sp>
        <p:nvSpPr>
          <p:cNvPr id="8" name="Tijdelijke aanduiding voor voettekst 7"/>
          <p:cNvSpPr>
            <a:spLocks noGrp="1"/>
          </p:cNvSpPr>
          <p:nvPr>
            <p:ph type="ftr" sz="quarter" idx="11"/>
          </p:nvPr>
        </p:nvSpPr>
        <p:spPr/>
        <p:txBody>
          <a:bodyPr/>
          <a:lstStyle/>
          <a:p>
            <a:endParaRPr lang="nl-NL" dirty="0"/>
          </a:p>
        </p:txBody>
      </p:sp>
      <p:sp>
        <p:nvSpPr>
          <p:cNvPr id="9" name="Tijdelijke aanduiding voor dianummer 8"/>
          <p:cNvSpPr>
            <a:spLocks noGrp="1"/>
          </p:cNvSpPr>
          <p:nvPr>
            <p:ph type="sldNum" sz="quarter" idx="12"/>
          </p:nvPr>
        </p:nvSpPr>
        <p:spPr/>
        <p:txBody>
          <a:bodyPr/>
          <a:lstStyle/>
          <a:p>
            <a:fld id="{C429A0E8-938E-42E4-8285-D23B4858D082}" type="slidenum">
              <a:rPr lang="nl-NL" smtClean="0"/>
              <a:t>‹nr.›</a:t>
            </a:fld>
            <a:endParaRPr lang="nl-NL" dirty="0"/>
          </a:p>
        </p:txBody>
      </p:sp>
    </p:spTree>
    <p:extLst>
      <p:ext uri="{BB962C8B-B14F-4D97-AF65-F5344CB8AC3E}">
        <p14:creationId xmlns:p14="http://schemas.microsoft.com/office/powerpoint/2010/main" val="303473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099856CC-D7B4-4326-A3FE-45E4FB5FFF21}" type="datetimeFigureOut">
              <a:rPr lang="nl-NL" smtClean="0"/>
              <a:t>9-12-2014</a:t>
            </a:fld>
            <a:endParaRPr lang="nl-NL" dirty="0"/>
          </a:p>
        </p:txBody>
      </p:sp>
      <p:sp>
        <p:nvSpPr>
          <p:cNvPr id="4" name="Tijdelijke aanduiding voor voettekst 3"/>
          <p:cNvSpPr>
            <a:spLocks noGrp="1"/>
          </p:cNvSpPr>
          <p:nvPr>
            <p:ph type="ftr" sz="quarter" idx="11"/>
          </p:nvPr>
        </p:nvSpPr>
        <p:spPr/>
        <p:txBody>
          <a:bodyPr/>
          <a:lstStyle/>
          <a:p>
            <a:endParaRPr lang="nl-NL" dirty="0"/>
          </a:p>
        </p:txBody>
      </p:sp>
      <p:sp>
        <p:nvSpPr>
          <p:cNvPr id="5" name="Tijdelijke aanduiding voor dianummer 4"/>
          <p:cNvSpPr>
            <a:spLocks noGrp="1"/>
          </p:cNvSpPr>
          <p:nvPr>
            <p:ph type="sldNum" sz="quarter" idx="12"/>
          </p:nvPr>
        </p:nvSpPr>
        <p:spPr/>
        <p:txBody>
          <a:bodyPr/>
          <a:lstStyle/>
          <a:p>
            <a:fld id="{C429A0E8-938E-42E4-8285-D23B4858D082}" type="slidenum">
              <a:rPr lang="nl-NL" smtClean="0"/>
              <a:t>‹nr.›</a:t>
            </a:fld>
            <a:endParaRPr lang="nl-NL" dirty="0"/>
          </a:p>
        </p:txBody>
      </p:sp>
    </p:spTree>
    <p:extLst>
      <p:ext uri="{BB962C8B-B14F-4D97-AF65-F5344CB8AC3E}">
        <p14:creationId xmlns:p14="http://schemas.microsoft.com/office/powerpoint/2010/main" val="403100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099856CC-D7B4-4326-A3FE-45E4FB5FFF21}" type="datetimeFigureOut">
              <a:rPr lang="nl-NL" smtClean="0"/>
              <a:t>9-12-2014</a:t>
            </a:fld>
            <a:endParaRPr lang="nl-NL" dirty="0"/>
          </a:p>
        </p:txBody>
      </p:sp>
      <p:sp>
        <p:nvSpPr>
          <p:cNvPr id="3" name="Tijdelijke aanduiding voor voettekst 2"/>
          <p:cNvSpPr>
            <a:spLocks noGrp="1"/>
          </p:cNvSpPr>
          <p:nvPr>
            <p:ph type="ftr" sz="quarter" idx="11"/>
          </p:nvPr>
        </p:nvSpPr>
        <p:spPr/>
        <p:txBody>
          <a:bodyPr/>
          <a:lstStyle/>
          <a:p>
            <a:endParaRPr lang="nl-NL" dirty="0"/>
          </a:p>
        </p:txBody>
      </p:sp>
      <p:sp>
        <p:nvSpPr>
          <p:cNvPr id="4" name="Tijdelijke aanduiding voor dianummer 3"/>
          <p:cNvSpPr>
            <a:spLocks noGrp="1"/>
          </p:cNvSpPr>
          <p:nvPr>
            <p:ph type="sldNum" sz="quarter" idx="12"/>
          </p:nvPr>
        </p:nvSpPr>
        <p:spPr/>
        <p:txBody>
          <a:bodyPr/>
          <a:lstStyle/>
          <a:p>
            <a:fld id="{C429A0E8-938E-42E4-8285-D23B4858D082}" type="slidenum">
              <a:rPr lang="nl-NL" smtClean="0"/>
              <a:t>‹nr.›</a:t>
            </a:fld>
            <a:endParaRPr lang="nl-NL" dirty="0"/>
          </a:p>
        </p:txBody>
      </p:sp>
    </p:spTree>
    <p:extLst>
      <p:ext uri="{BB962C8B-B14F-4D97-AF65-F5344CB8AC3E}">
        <p14:creationId xmlns:p14="http://schemas.microsoft.com/office/powerpoint/2010/main" val="2668456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099856CC-D7B4-4326-A3FE-45E4FB5FFF21}" type="datetimeFigureOut">
              <a:rPr lang="nl-NL" smtClean="0"/>
              <a:t>9-12-2014</a:t>
            </a:fld>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C429A0E8-938E-42E4-8285-D23B4858D082}" type="slidenum">
              <a:rPr lang="nl-NL" smtClean="0"/>
              <a:t>‹nr.›</a:t>
            </a:fld>
            <a:endParaRPr lang="nl-NL" dirty="0"/>
          </a:p>
        </p:txBody>
      </p:sp>
    </p:spTree>
    <p:extLst>
      <p:ext uri="{BB962C8B-B14F-4D97-AF65-F5344CB8AC3E}">
        <p14:creationId xmlns:p14="http://schemas.microsoft.com/office/powerpoint/2010/main" val="2726621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dirty="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099856CC-D7B4-4326-A3FE-45E4FB5FFF21}" type="datetimeFigureOut">
              <a:rPr lang="nl-NL" smtClean="0"/>
              <a:t>9-12-2014</a:t>
            </a:fld>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C429A0E8-938E-42E4-8285-D23B4858D082}" type="slidenum">
              <a:rPr lang="nl-NL" smtClean="0"/>
              <a:t>‹nr.›</a:t>
            </a:fld>
            <a:endParaRPr lang="nl-NL" dirty="0"/>
          </a:p>
        </p:txBody>
      </p:sp>
    </p:spTree>
    <p:extLst>
      <p:ext uri="{BB962C8B-B14F-4D97-AF65-F5344CB8AC3E}">
        <p14:creationId xmlns:p14="http://schemas.microsoft.com/office/powerpoint/2010/main" val="703144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9856CC-D7B4-4326-A3FE-45E4FB5FFF21}" type="datetimeFigureOut">
              <a:rPr lang="nl-NL" smtClean="0"/>
              <a:t>9-12-2014</a:t>
            </a:fld>
            <a:endParaRPr lang="nl-NL" dirty="0"/>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dirty="0"/>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29A0E8-938E-42E4-8285-D23B4858D082}" type="slidenum">
              <a:rPr lang="nl-NL" smtClean="0"/>
              <a:t>‹nr.›</a:t>
            </a:fld>
            <a:endParaRPr lang="nl-NL" dirty="0"/>
          </a:p>
        </p:txBody>
      </p:sp>
    </p:spTree>
    <p:extLst>
      <p:ext uri="{BB962C8B-B14F-4D97-AF65-F5344CB8AC3E}">
        <p14:creationId xmlns:p14="http://schemas.microsoft.com/office/powerpoint/2010/main" val="9620842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11560" y="692696"/>
            <a:ext cx="7772400" cy="1470025"/>
          </a:xfrm>
        </p:spPr>
        <p:txBody>
          <a:bodyPr>
            <a:normAutofit fontScale="90000"/>
          </a:bodyPr>
          <a:lstStyle/>
          <a:p>
            <a:r>
              <a:rPr lang="nl-NL" sz="4900" dirty="0" smtClean="0"/>
              <a:t>KLANKBORD WARANDE</a:t>
            </a:r>
            <a:br>
              <a:rPr lang="nl-NL" sz="4900" dirty="0" smtClean="0"/>
            </a:br>
            <a:r>
              <a:rPr lang="nl-NL" sz="4000" dirty="0" smtClean="0"/>
              <a:t>De bewonerscommissie voor u allemaal!</a:t>
            </a:r>
            <a:endParaRPr lang="nl-NL" sz="4000" dirty="0"/>
          </a:p>
        </p:txBody>
      </p:sp>
      <p:pic>
        <p:nvPicPr>
          <p:cNvPr id="1027" name="Picture 3" descr="C:\Users\User\AppData\Local\Microsoft\Windows\Temporary Internet Files\Content.IE5\ZIHG6OU4\MC900433885[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7577" y="2492896"/>
            <a:ext cx="2664296" cy="2664296"/>
          </a:xfrm>
          <a:prstGeom prst="rect">
            <a:avLst/>
          </a:prstGeom>
          <a:noFill/>
          <a:extLst>
            <a:ext uri="{909E8E84-426E-40DD-AFC4-6F175D3DCCD1}">
              <a14:hiddenFill xmlns:a14="http://schemas.microsoft.com/office/drawing/2010/main">
                <a:solidFill>
                  <a:srgbClr val="FFFFFF"/>
                </a:solidFill>
              </a14:hiddenFill>
            </a:ext>
          </a:extLst>
        </p:spPr>
      </p:pic>
      <p:sp>
        <p:nvSpPr>
          <p:cNvPr id="6" name="Rechthoek 5"/>
          <p:cNvSpPr/>
          <p:nvPr/>
        </p:nvSpPr>
        <p:spPr>
          <a:xfrm>
            <a:off x="2555777" y="5152726"/>
            <a:ext cx="3816424" cy="923330"/>
          </a:xfrm>
          <a:prstGeom prst="rect">
            <a:avLst/>
          </a:prstGeom>
          <a:noFill/>
        </p:spPr>
        <p:txBody>
          <a:bodyPr wrap="square" lIns="91440" tIns="45720" rIns="91440" bIns="45720">
            <a:spAutoFit/>
          </a:bodyPr>
          <a:lstStyle/>
          <a:p>
            <a:pPr algn="ctr"/>
            <a:r>
              <a:rPr lang="nl-NL"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WELKOM</a:t>
            </a:r>
            <a:endParaRPr lang="nl-NL"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8579287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err="1" smtClean="0"/>
              <a:t>Organizational</a:t>
            </a:r>
            <a:r>
              <a:rPr lang="nl-NL" sz="4000" dirty="0" smtClean="0"/>
              <a:t> </a:t>
            </a:r>
            <a:r>
              <a:rPr lang="nl-NL" sz="4000" dirty="0" err="1" smtClean="0"/>
              <a:t>structure</a:t>
            </a:r>
            <a:endParaRPr lang="nl-NL" sz="4000" i="1" dirty="0"/>
          </a:p>
        </p:txBody>
      </p:sp>
      <p:sp>
        <p:nvSpPr>
          <p:cNvPr id="3" name="Tijdelijke aanduiding voor inhoud 2"/>
          <p:cNvSpPr>
            <a:spLocks noGrp="1"/>
          </p:cNvSpPr>
          <p:nvPr>
            <p:ph idx="1"/>
          </p:nvPr>
        </p:nvSpPr>
        <p:spPr>
          <a:xfrm>
            <a:off x="523934" y="1260849"/>
            <a:ext cx="7931224" cy="4525963"/>
          </a:xfrm>
        </p:spPr>
        <p:txBody>
          <a:bodyPr/>
          <a:lstStyle/>
          <a:p>
            <a:pPr marL="0" indent="0" algn="ctr">
              <a:buNone/>
            </a:pPr>
            <a:r>
              <a:rPr lang="nl-NL" dirty="0" smtClean="0"/>
              <a:t>A </a:t>
            </a:r>
            <a:r>
              <a:rPr lang="nl-NL" dirty="0" err="1" smtClean="0"/>
              <a:t>structure</a:t>
            </a:r>
            <a:r>
              <a:rPr lang="nl-NL" dirty="0" smtClean="0"/>
              <a:t> </a:t>
            </a:r>
            <a:r>
              <a:rPr lang="nl-NL" dirty="0" err="1" smtClean="0"/>
              <a:t>that</a:t>
            </a:r>
            <a:r>
              <a:rPr lang="nl-NL" dirty="0" smtClean="0"/>
              <a:t> </a:t>
            </a:r>
            <a:r>
              <a:rPr lang="nl-NL" dirty="0" err="1" smtClean="0"/>
              <a:t>meets</a:t>
            </a:r>
            <a:r>
              <a:rPr lang="nl-NL" dirty="0" smtClean="0"/>
              <a:t> the </a:t>
            </a:r>
            <a:r>
              <a:rPr lang="nl-NL" dirty="0" err="1" smtClean="0"/>
              <a:t>demands</a:t>
            </a:r>
            <a:r>
              <a:rPr lang="nl-NL" dirty="0" smtClean="0"/>
              <a:t> of the </a:t>
            </a:r>
            <a:r>
              <a:rPr lang="nl-NL" dirty="0" err="1" smtClean="0"/>
              <a:t>residents</a:t>
            </a:r>
            <a:r>
              <a:rPr lang="nl-NL" dirty="0" smtClean="0"/>
              <a:t> </a:t>
            </a:r>
            <a:r>
              <a:rPr lang="nl-NL" dirty="0" err="1" smtClean="0"/>
              <a:t>and</a:t>
            </a:r>
            <a:r>
              <a:rPr lang="nl-NL" dirty="0" smtClean="0"/>
              <a:t> is </a:t>
            </a:r>
            <a:r>
              <a:rPr lang="nl-NL" dirty="0" err="1" smtClean="0"/>
              <a:t>feasible</a:t>
            </a:r>
            <a:endParaRPr lang="nl-NL" dirty="0" smtClean="0"/>
          </a:p>
          <a:p>
            <a:pPr marL="0" indent="0" algn="ctr">
              <a:buNone/>
            </a:pPr>
            <a:endParaRPr lang="nl-NL" dirty="0"/>
          </a:p>
          <a:p>
            <a:pPr marL="0" indent="0" algn="ctr">
              <a:buNone/>
            </a:pPr>
            <a:r>
              <a:rPr lang="nl-NL" dirty="0" smtClean="0"/>
              <a:t>The real important </a:t>
            </a:r>
            <a:r>
              <a:rPr lang="nl-NL" dirty="0" err="1" smtClean="0"/>
              <a:t>thing</a:t>
            </a:r>
            <a:r>
              <a:rPr lang="nl-NL" dirty="0" smtClean="0"/>
              <a:t> is </a:t>
            </a:r>
            <a:r>
              <a:rPr lang="nl-NL" dirty="0" err="1" smtClean="0"/>
              <a:t>that</a:t>
            </a:r>
            <a:r>
              <a:rPr lang="nl-NL" dirty="0" smtClean="0"/>
              <a:t> the </a:t>
            </a:r>
            <a:r>
              <a:rPr lang="nl-NL" dirty="0" err="1" smtClean="0"/>
              <a:t>association</a:t>
            </a:r>
            <a:r>
              <a:rPr lang="nl-NL" dirty="0" smtClean="0"/>
              <a:t> resembles  the </a:t>
            </a:r>
            <a:r>
              <a:rPr lang="nl-NL" dirty="0" err="1" smtClean="0"/>
              <a:t>voice</a:t>
            </a:r>
            <a:r>
              <a:rPr lang="nl-NL" dirty="0" smtClean="0"/>
              <a:t> of </a:t>
            </a:r>
            <a:r>
              <a:rPr lang="nl-NL" dirty="0" err="1" smtClean="0"/>
              <a:t>its</a:t>
            </a:r>
            <a:r>
              <a:rPr lang="nl-NL" dirty="0" smtClean="0"/>
              <a:t> rank </a:t>
            </a:r>
            <a:r>
              <a:rPr lang="nl-NL" dirty="0" err="1" smtClean="0"/>
              <a:t>and</a:t>
            </a:r>
            <a:r>
              <a:rPr lang="nl-NL" dirty="0" smtClean="0"/>
              <a:t> file </a:t>
            </a:r>
            <a:endParaRPr lang="nl-NL" dirty="0"/>
          </a:p>
        </p:txBody>
      </p:sp>
      <p:sp>
        <p:nvSpPr>
          <p:cNvPr id="4" name="Rechthoek 3"/>
          <p:cNvSpPr/>
          <p:nvPr/>
        </p:nvSpPr>
        <p:spPr>
          <a:xfrm>
            <a:off x="4429852" y="5877272"/>
            <a:ext cx="574196" cy="923330"/>
          </a:xfrm>
          <a:prstGeom prst="rect">
            <a:avLst/>
          </a:prstGeom>
          <a:noFill/>
        </p:spPr>
        <p:txBody>
          <a:bodyPr wrap="none" lIns="91440" tIns="45720" rIns="91440" bIns="45720">
            <a:spAutoFit/>
          </a:bodyPr>
          <a:lstStyle/>
          <a:p>
            <a:pPr algn="ctr"/>
            <a:r>
              <a:rPr lang="nl-NL"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rPr>
              <a:t>R</a:t>
            </a:r>
            <a:endParaRPr lang="nl-NL" sz="54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endParaRPr>
          </a:p>
        </p:txBody>
      </p:sp>
      <p:sp>
        <p:nvSpPr>
          <p:cNvPr id="5" name="Rechthoek 4"/>
          <p:cNvSpPr/>
          <p:nvPr/>
        </p:nvSpPr>
        <p:spPr>
          <a:xfrm>
            <a:off x="3779912" y="5157192"/>
            <a:ext cx="574196" cy="923330"/>
          </a:xfrm>
          <a:prstGeom prst="rect">
            <a:avLst/>
          </a:prstGeom>
          <a:noFill/>
        </p:spPr>
        <p:txBody>
          <a:bodyPr wrap="none" lIns="91440" tIns="45720" rIns="91440" bIns="45720">
            <a:spAutoFit/>
          </a:bodyPr>
          <a:lstStyle/>
          <a:p>
            <a:pPr algn="ctr"/>
            <a:r>
              <a:rPr lang="nl-NL"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rPr>
              <a:t>R</a:t>
            </a:r>
            <a:endParaRPr lang="nl-NL" sz="54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endParaRPr>
          </a:p>
        </p:txBody>
      </p:sp>
      <p:sp>
        <p:nvSpPr>
          <p:cNvPr id="6" name="Tekstvak 5"/>
          <p:cNvSpPr txBox="1"/>
          <p:nvPr/>
        </p:nvSpPr>
        <p:spPr>
          <a:xfrm>
            <a:off x="4731795" y="5301208"/>
            <a:ext cx="2637404" cy="523220"/>
          </a:xfrm>
          <a:prstGeom prst="rect">
            <a:avLst/>
          </a:prstGeom>
          <a:noFill/>
        </p:spPr>
        <p:txBody>
          <a:bodyPr wrap="square" rtlCol="0">
            <a:spAutoFit/>
          </a:bodyPr>
          <a:lstStyle/>
          <a:p>
            <a:r>
              <a:rPr lang="nl-NL" sz="2800" dirty="0" err="1" smtClean="0"/>
              <a:t>representative</a:t>
            </a:r>
            <a:endParaRPr lang="nl-NL" sz="2800" dirty="0"/>
          </a:p>
        </p:txBody>
      </p:sp>
      <p:sp>
        <p:nvSpPr>
          <p:cNvPr id="7" name="Tekstvak 6"/>
          <p:cNvSpPr txBox="1"/>
          <p:nvPr/>
        </p:nvSpPr>
        <p:spPr>
          <a:xfrm>
            <a:off x="5652120" y="6162070"/>
            <a:ext cx="2637404" cy="523220"/>
          </a:xfrm>
          <a:prstGeom prst="rect">
            <a:avLst/>
          </a:prstGeom>
          <a:noFill/>
        </p:spPr>
        <p:txBody>
          <a:bodyPr wrap="square" rtlCol="0">
            <a:spAutoFit/>
          </a:bodyPr>
          <a:lstStyle/>
          <a:p>
            <a:r>
              <a:rPr lang="nl-NL" sz="2800" dirty="0" smtClean="0"/>
              <a:t>relevant</a:t>
            </a:r>
            <a:endParaRPr lang="nl-NL" sz="2800" dirty="0"/>
          </a:p>
        </p:txBody>
      </p:sp>
    </p:spTree>
    <p:extLst>
      <p:ext uri="{BB962C8B-B14F-4D97-AF65-F5344CB8AC3E}">
        <p14:creationId xmlns:p14="http://schemas.microsoft.com/office/powerpoint/2010/main" val="40908145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ep 24"/>
          <p:cNvGrpSpPr/>
          <p:nvPr/>
        </p:nvGrpSpPr>
        <p:grpSpPr>
          <a:xfrm>
            <a:off x="1763688" y="1268759"/>
            <a:ext cx="5850652" cy="4680521"/>
            <a:chOff x="1763688" y="1268760"/>
            <a:chExt cx="5850652" cy="4680521"/>
          </a:xfrm>
        </p:grpSpPr>
        <p:pic>
          <p:nvPicPr>
            <p:cNvPr id="2" name="Afbeelding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63688" y="1268760"/>
              <a:ext cx="5850652" cy="4680521"/>
            </a:xfrm>
            <a:prstGeom prst="rect">
              <a:avLst/>
            </a:prstGeom>
          </p:spPr>
        </p:pic>
        <p:pic>
          <p:nvPicPr>
            <p:cNvPr id="205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35896" y="1817473"/>
              <a:ext cx="2088232" cy="283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Ovale toelichting 21"/>
            <p:cNvSpPr/>
            <p:nvPr/>
          </p:nvSpPr>
          <p:spPr>
            <a:xfrm>
              <a:off x="2771800" y="1628800"/>
              <a:ext cx="1800200" cy="1025251"/>
            </a:xfrm>
            <a:prstGeom prst="wedgeEllipseCallout">
              <a:avLst>
                <a:gd name="adj1" fmla="val -21628"/>
                <a:gd name="adj2" fmla="val 98782"/>
              </a:avLst>
            </a:prstGeom>
            <a:solidFill>
              <a:srgbClr val="A5C2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4" name="Ovale toelichting 23"/>
            <p:cNvSpPr/>
            <p:nvPr/>
          </p:nvSpPr>
          <p:spPr>
            <a:xfrm>
              <a:off x="4788024" y="1628800"/>
              <a:ext cx="1728192" cy="936600"/>
            </a:xfrm>
            <a:prstGeom prst="wedgeEllipseCallout">
              <a:avLst>
                <a:gd name="adj1" fmla="val 21280"/>
                <a:gd name="adj2" fmla="val 10434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sp>
        <p:nvSpPr>
          <p:cNvPr id="27" name="Titel 1"/>
          <p:cNvSpPr txBox="1">
            <a:spLocks/>
          </p:cNvSpPr>
          <p:nvPr/>
        </p:nvSpPr>
        <p:spPr>
          <a:xfrm>
            <a:off x="673224" y="485799"/>
            <a:ext cx="8229600" cy="1143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NL" sz="4000" dirty="0" smtClean="0"/>
              <a:t>Klankbord  – </a:t>
            </a:r>
            <a:r>
              <a:rPr lang="nl-NL" sz="4000" i="1" dirty="0" err="1" smtClean="0"/>
              <a:t>what’s</a:t>
            </a:r>
            <a:r>
              <a:rPr lang="nl-NL" sz="4000" i="1" dirty="0" smtClean="0"/>
              <a:t> in a name?</a:t>
            </a:r>
            <a:endParaRPr lang="nl-NL" sz="4000" i="1" dirty="0"/>
          </a:p>
        </p:txBody>
      </p:sp>
      <p:sp>
        <p:nvSpPr>
          <p:cNvPr id="3" name="Tekstvak 2"/>
          <p:cNvSpPr txBox="1"/>
          <p:nvPr/>
        </p:nvSpPr>
        <p:spPr>
          <a:xfrm>
            <a:off x="1835696" y="1052736"/>
            <a:ext cx="1800200" cy="369332"/>
          </a:xfrm>
          <a:prstGeom prst="rect">
            <a:avLst/>
          </a:prstGeom>
          <a:noFill/>
        </p:spPr>
        <p:txBody>
          <a:bodyPr wrap="square" rtlCol="0">
            <a:spAutoFit/>
          </a:bodyPr>
          <a:lstStyle/>
          <a:p>
            <a:r>
              <a:rPr lang="nl-NL" dirty="0" smtClean="0"/>
              <a:t>(</a:t>
            </a:r>
            <a:r>
              <a:rPr lang="nl-NL" dirty="0" err="1" smtClean="0"/>
              <a:t>Sounding</a:t>
            </a:r>
            <a:r>
              <a:rPr lang="nl-NL" dirty="0" smtClean="0"/>
              <a:t> Board)</a:t>
            </a:r>
            <a:endParaRPr lang="nl-NL" dirty="0"/>
          </a:p>
        </p:txBody>
      </p:sp>
    </p:spTree>
    <p:extLst>
      <p:ext uri="{BB962C8B-B14F-4D97-AF65-F5344CB8AC3E}">
        <p14:creationId xmlns:p14="http://schemas.microsoft.com/office/powerpoint/2010/main" val="8493001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p:cNvSpPr/>
          <p:nvPr/>
        </p:nvSpPr>
        <p:spPr>
          <a:xfrm>
            <a:off x="450304" y="1600200"/>
            <a:ext cx="7866112" cy="1180728"/>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txBox="1">
            <a:spLocks/>
          </p:cNvSpPr>
          <p:nvPr/>
        </p:nvSpPr>
        <p:spPr>
          <a:xfrm>
            <a:off x="673224" y="485799"/>
            <a:ext cx="8229600" cy="1143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NL" sz="4000" dirty="0" smtClean="0"/>
              <a:t>Samenstelling bewonerscommissie </a:t>
            </a:r>
            <a:endParaRPr lang="nl-NL" sz="4000" i="1" dirty="0"/>
          </a:p>
        </p:txBody>
      </p:sp>
      <p:sp>
        <p:nvSpPr>
          <p:cNvPr id="3" name="Tijdelijke aanduiding voor inhoud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nl-NL" b="1" dirty="0" smtClean="0">
                <a:solidFill>
                  <a:srgbClr val="00B050"/>
                </a:solidFill>
              </a:rPr>
              <a:t>Coördinator			Jan de Vries</a:t>
            </a:r>
          </a:p>
          <a:p>
            <a:r>
              <a:rPr lang="nl-NL" b="1" dirty="0" smtClean="0">
                <a:solidFill>
                  <a:srgbClr val="00B050"/>
                </a:solidFill>
              </a:rPr>
              <a:t>Lid					Chris van Reusel</a:t>
            </a:r>
          </a:p>
          <a:p>
            <a:r>
              <a:rPr lang="nl-NL" b="1" dirty="0" smtClean="0">
                <a:solidFill>
                  <a:srgbClr val="FF0000"/>
                </a:solidFill>
              </a:rPr>
              <a:t>Aanspreekpunt  Noordzijde	Vacant</a:t>
            </a:r>
          </a:p>
          <a:p>
            <a:r>
              <a:rPr lang="nl-NL" dirty="0" smtClean="0"/>
              <a:t>Aanspreekpunt </a:t>
            </a:r>
            <a:r>
              <a:rPr lang="nl-NL" dirty="0"/>
              <a:t> </a:t>
            </a:r>
            <a:r>
              <a:rPr lang="nl-NL" dirty="0" smtClean="0"/>
              <a:t>Zuidzijde nodig?</a:t>
            </a:r>
          </a:p>
          <a:p>
            <a:r>
              <a:rPr lang="nl-NL" b="1" dirty="0" smtClean="0">
                <a:solidFill>
                  <a:srgbClr val="FF0000"/>
                </a:solidFill>
              </a:rPr>
              <a:t>Contactpersoon Jongeren 	Vacant</a:t>
            </a:r>
          </a:p>
          <a:p>
            <a:pPr marL="0" indent="0">
              <a:buNone/>
            </a:pPr>
            <a:endParaRPr lang="nl-NL" dirty="0" smtClean="0"/>
          </a:p>
          <a:p>
            <a:pPr marL="0" indent="0" algn="ctr">
              <a:buNone/>
            </a:pPr>
            <a:r>
              <a:rPr lang="nl-NL" dirty="0" smtClean="0"/>
              <a:t>Specifieke deskundigheid op afroep </a:t>
            </a:r>
          </a:p>
        </p:txBody>
      </p:sp>
    </p:spTree>
    <p:extLst>
      <p:ext uri="{BB962C8B-B14F-4D97-AF65-F5344CB8AC3E}">
        <p14:creationId xmlns:p14="http://schemas.microsoft.com/office/powerpoint/2010/main" val="38274833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p:cNvSpPr/>
          <p:nvPr/>
        </p:nvSpPr>
        <p:spPr>
          <a:xfrm>
            <a:off x="450304" y="1600200"/>
            <a:ext cx="7866112" cy="1180728"/>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txBox="1">
            <a:spLocks/>
          </p:cNvSpPr>
          <p:nvPr/>
        </p:nvSpPr>
        <p:spPr>
          <a:xfrm>
            <a:off x="673224" y="485799"/>
            <a:ext cx="8229600" cy="1143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NL" sz="4000" dirty="0" err="1" smtClean="0"/>
              <a:t>Composition</a:t>
            </a:r>
            <a:r>
              <a:rPr lang="nl-NL" sz="4000" dirty="0" smtClean="0"/>
              <a:t> </a:t>
            </a:r>
            <a:r>
              <a:rPr lang="nl-NL" sz="4000" dirty="0" err="1" smtClean="0"/>
              <a:t>steering</a:t>
            </a:r>
            <a:r>
              <a:rPr lang="nl-NL" sz="4000" dirty="0" smtClean="0"/>
              <a:t> </a:t>
            </a:r>
            <a:r>
              <a:rPr lang="nl-NL" sz="4000" dirty="0" err="1" smtClean="0"/>
              <a:t>committee</a:t>
            </a:r>
            <a:r>
              <a:rPr lang="nl-NL" sz="4000" dirty="0" smtClean="0"/>
              <a:t>  </a:t>
            </a:r>
            <a:endParaRPr lang="nl-NL" sz="4000" i="1" dirty="0"/>
          </a:p>
        </p:txBody>
      </p:sp>
      <p:sp>
        <p:nvSpPr>
          <p:cNvPr id="3" name="Tijdelijke aanduiding voor inhoud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nl-NL" b="1" dirty="0" err="1" smtClean="0">
                <a:solidFill>
                  <a:srgbClr val="00B050"/>
                </a:solidFill>
              </a:rPr>
              <a:t>Coordinator</a:t>
            </a:r>
            <a:r>
              <a:rPr lang="nl-NL" b="1" dirty="0" smtClean="0">
                <a:solidFill>
                  <a:srgbClr val="00B050"/>
                </a:solidFill>
              </a:rPr>
              <a:t>			   Jan de Vries</a:t>
            </a:r>
          </a:p>
          <a:p>
            <a:r>
              <a:rPr lang="nl-NL" b="1" dirty="0" smtClean="0">
                <a:solidFill>
                  <a:srgbClr val="00B050"/>
                </a:solidFill>
              </a:rPr>
              <a:t>Member				   Chris van Reusel</a:t>
            </a:r>
          </a:p>
          <a:p>
            <a:r>
              <a:rPr lang="nl-NL" b="1" dirty="0" smtClean="0">
                <a:solidFill>
                  <a:srgbClr val="FF0000"/>
                </a:solidFill>
              </a:rPr>
              <a:t>Point of Contact (POC)  North	          Vacant</a:t>
            </a:r>
          </a:p>
          <a:p>
            <a:r>
              <a:rPr lang="nl-NL" dirty="0" smtClean="0"/>
              <a:t>POC South </a:t>
            </a:r>
            <a:r>
              <a:rPr lang="nl-NL" dirty="0" err="1" smtClean="0"/>
              <a:t>required</a:t>
            </a:r>
            <a:r>
              <a:rPr lang="nl-NL" dirty="0" smtClean="0"/>
              <a:t>?</a:t>
            </a:r>
          </a:p>
          <a:p>
            <a:r>
              <a:rPr lang="nl-NL" b="1" dirty="0" smtClean="0">
                <a:solidFill>
                  <a:srgbClr val="FF0000"/>
                </a:solidFill>
              </a:rPr>
              <a:t>POC </a:t>
            </a:r>
            <a:r>
              <a:rPr lang="nl-NL" b="1" dirty="0" err="1" smtClean="0">
                <a:solidFill>
                  <a:srgbClr val="FF0000"/>
                </a:solidFill>
              </a:rPr>
              <a:t>for</a:t>
            </a:r>
            <a:r>
              <a:rPr lang="nl-NL" b="1" dirty="0" smtClean="0">
                <a:solidFill>
                  <a:srgbClr val="FF0000"/>
                </a:solidFill>
              </a:rPr>
              <a:t> </a:t>
            </a:r>
            <a:r>
              <a:rPr lang="nl-NL" b="1" dirty="0" err="1" smtClean="0">
                <a:solidFill>
                  <a:srgbClr val="FF0000"/>
                </a:solidFill>
              </a:rPr>
              <a:t>group</a:t>
            </a:r>
            <a:r>
              <a:rPr lang="nl-NL" b="1" dirty="0" smtClean="0">
                <a:solidFill>
                  <a:srgbClr val="FF0000"/>
                </a:solidFill>
              </a:rPr>
              <a:t> below senior </a:t>
            </a:r>
            <a:r>
              <a:rPr lang="nl-NL" b="1" dirty="0" err="1" smtClean="0">
                <a:solidFill>
                  <a:srgbClr val="FF0000"/>
                </a:solidFill>
              </a:rPr>
              <a:t>age</a:t>
            </a:r>
            <a:r>
              <a:rPr lang="nl-NL" b="1" dirty="0" smtClean="0">
                <a:solidFill>
                  <a:srgbClr val="FF0000"/>
                </a:solidFill>
              </a:rPr>
              <a:t> 	Vacant</a:t>
            </a:r>
          </a:p>
          <a:p>
            <a:pPr marL="0" indent="0">
              <a:buNone/>
            </a:pPr>
            <a:endParaRPr lang="nl-NL" dirty="0" smtClean="0"/>
          </a:p>
          <a:p>
            <a:pPr marL="0" indent="0" algn="ctr">
              <a:buNone/>
            </a:pPr>
            <a:r>
              <a:rPr lang="nl-NL" dirty="0" err="1" smtClean="0"/>
              <a:t>Specific</a:t>
            </a:r>
            <a:r>
              <a:rPr lang="nl-NL" dirty="0" smtClean="0"/>
              <a:t> expertise on call </a:t>
            </a:r>
          </a:p>
        </p:txBody>
      </p:sp>
    </p:spTree>
    <p:extLst>
      <p:ext uri="{BB962C8B-B14F-4D97-AF65-F5344CB8AC3E}">
        <p14:creationId xmlns:p14="http://schemas.microsoft.com/office/powerpoint/2010/main" val="20647068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smtClean="0"/>
              <a:t>Interne communicatie</a:t>
            </a:r>
            <a:endParaRPr lang="nl-NL" sz="4000" dirty="0"/>
          </a:p>
        </p:txBody>
      </p:sp>
      <p:sp>
        <p:nvSpPr>
          <p:cNvPr id="3" name="Tijdelijke aanduiding voor inhoud 2"/>
          <p:cNvSpPr>
            <a:spLocks noGrp="1"/>
          </p:cNvSpPr>
          <p:nvPr>
            <p:ph idx="1"/>
          </p:nvPr>
        </p:nvSpPr>
        <p:spPr/>
        <p:txBody>
          <a:bodyPr>
            <a:normAutofit/>
          </a:bodyPr>
          <a:lstStyle/>
          <a:p>
            <a:r>
              <a:rPr lang="nl-NL" dirty="0" smtClean="0"/>
              <a:t>E-mail primair intern netwerk voor:</a:t>
            </a:r>
          </a:p>
          <a:p>
            <a:pPr lvl="1"/>
            <a:r>
              <a:rPr lang="nl-NL" dirty="0"/>
              <a:t> </a:t>
            </a:r>
            <a:r>
              <a:rPr lang="nl-NL" dirty="0" smtClean="0"/>
              <a:t>inventarisaties</a:t>
            </a:r>
          </a:p>
          <a:p>
            <a:pPr lvl="1"/>
            <a:r>
              <a:rPr lang="nl-NL" dirty="0"/>
              <a:t> </a:t>
            </a:r>
            <a:r>
              <a:rPr lang="nl-NL" dirty="0" smtClean="0"/>
              <a:t>enquêtering</a:t>
            </a:r>
          </a:p>
          <a:p>
            <a:pPr lvl="1"/>
            <a:r>
              <a:rPr lang="nl-NL" dirty="0"/>
              <a:t> </a:t>
            </a:r>
            <a:r>
              <a:rPr lang="nl-NL" dirty="0" smtClean="0"/>
              <a:t>“</a:t>
            </a:r>
            <a:r>
              <a:rPr lang="nl-NL" dirty="0" err="1" smtClean="0"/>
              <a:t>one-to-all</a:t>
            </a:r>
            <a:r>
              <a:rPr lang="nl-NL" dirty="0" smtClean="0"/>
              <a:t>” berichtgeving </a:t>
            </a:r>
          </a:p>
          <a:p>
            <a:pPr lvl="1"/>
            <a:r>
              <a:rPr lang="nl-NL" dirty="0"/>
              <a:t> </a:t>
            </a:r>
            <a:r>
              <a:rPr lang="nl-NL" dirty="0" smtClean="0"/>
              <a:t>distributie documenten  </a:t>
            </a:r>
          </a:p>
          <a:p>
            <a:pPr marL="514350" indent="-457200"/>
            <a:r>
              <a:rPr lang="nl-NL" dirty="0" smtClean="0"/>
              <a:t>90% bewonersbestand per e-mail bereikbaar</a:t>
            </a:r>
          </a:p>
          <a:p>
            <a:pPr marL="514350" indent="-457200"/>
            <a:r>
              <a:rPr lang="nl-NL" dirty="0" smtClean="0"/>
              <a:t>Lidmaatschap  door verstrekking e-mailadres</a:t>
            </a:r>
          </a:p>
          <a:p>
            <a:pPr marL="514350" indent="-457200"/>
            <a:r>
              <a:rPr lang="nl-NL" dirty="0" smtClean="0"/>
              <a:t>Verzending tot dusverre d.m.v. BCC </a:t>
            </a:r>
          </a:p>
        </p:txBody>
      </p:sp>
    </p:spTree>
    <p:extLst>
      <p:ext uri="{BB962C8B-B14F-4D97-AF65-F5344CB8AC3E}">
        <p14:creationId xmlns:p14="http://schemas.microsoft.com/office/powerpoint/2010/main" val="31141188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err="1" smtClean="0"/>
              <a:t>Internal</a:t>
            </a:r>
            <a:r>
              <a:rPr lang="nl-NL" sz="4000" dirty="0" smtClean="0"/>
              <a:t> </a:t>
            </a:r>
            <a:r>
              <a:rPr lang="nl-NL" sz="4000" dirty="0" err="1" smtClean="0"/>
              <a:t>communication</a:t>
            </a:r>
            <a:endParaRPr lang="nl-NL" sz="4000" dirty="0"/>
          </a:p>
        </p:txBody>
      </p:sp>
      <p:sp>
        <p:nvSpPr>
          <p:cNvPr id="3" name="Tijdelijke aanduiding voor inhoud 2"/>
          <p:cNvSpPr>
            <a:spLocks noGrp="1"/>
          </p:cNvSpPr>
          <p:nvPr>
            <p:ph idx="1"/>
          </p:nvPr>
        </p:nvSpPr>
        <p:spPr/>
        <p:txBody>
          <a:bodyPr>
            <a:normAutofit/>
          </a:bodyPr>
          <a:lstStyle/>
          <a:p>
            <a:r>
              <a:rPr lang="nl-NL" dirty="0" smtClean="0"/>
              <a:t>Email </a:t>
            </a:r>
            <a:r>
              <a:rPr lang="nl-NL" dirty="0" err="1" smtClean="0"/>
              <a:t>primary</a:t>
            </a:r>
            <a:r>
              <a:rPr lang="nl-NL" dirty="0" smtClean="0"/>
              <a:t> means of </a:t>
            </a:r>
            <a:r>
              <a:rPr lang="nl-NL" dirty="0" err="1" smtClean="0"/>
              <a:t>communication</a:t>
            </a:r>
            <a:r>
              <a:rPr lang="nl-NL" dirty="0" smtClean="0"/>
              <a:t> </a:t>
            </a:r>
          </a:p>
          <a:p>
            <a:pPr lvl="1"/>
            <a:r>
              <a:rPr lang="nl-NL" dirty="0"/>
              <a:t> </a:t>
            </a:r>
            <a:r>
              <a:rPr lang="nl-NL" dirty="0" err="1" smtClean="0"/>
              <a:t>conducting</a:t>
            </a:r>
            <a:r>
              <a:rPr lang="nl-NL" dirty="0" smtClean="0"/>
              <a:t> </a:t>
            </a:r>
            <a:r>
              <a:rPr lang="nl-NL" dirty="0" err="1" smtClean="0"/>
              <a:t>inventarizations</a:t>
            </a:r>
            <a:r>
              <a:rPr lang="nl-NL" dirty="0" smtClean="0"/>
              <a:t> </a:t>
            </a:r>
            <a:r>
              <a:rPr lang="nl-NL" dirty="0" err="1" smtClean="0"/>
              <a:t>and</a:t>
            </a:r>
            <a:r>
              <a:rPr lang="nl-NL" dirty="0" smtClean="0"/>
              <a:t> </a:t>
            </a:r>
            <a:r>
              <a:rPr lang="nl-NL" dirty="0" err="1" smtClean="0"/>
              <a:t>surveys</a:t>
            </a:r>
            <a:r>
              <a:rPr lang="nl-NL" dirty="0" smtClean="0"/>
              <a:t> </a:t>
            </a:r>
          </a:p>
          <a:p>
            <a:pPr lvl="1"/>
            <a:r>
              <a:rPr lang="nl-NL" dirty="0"/>
              <a:t> </a:t>
            </a:r>
            <a:r>
              <a:rPr lang="nl-NL" dirty="0" err="1" smtClean="0"/>
              <a:t>one-to-all</a:t>
            </a:r>
            <a:r>
              <a:rPr lang="nl-NL" dirty="0"/>
              <a:t> </a:t>
            </a:r>
            <a:r>
              <a:rPr lang="nl-NL" dirty="0" smtClean="0"/>
              <a:t>messaging </a:t>
            </a:r>
          </a:p>
          <a:p>
            <a:pPr lvl="1"/>
            <a:r>
              <a:rPr lang="nl-NL" dirty="0"/>
              <a:t> </a:t>
            </a:r>
            <a:r>
              <a:rPr lang="nl-NL" dirty="0" err="1" smtClean="0"/>
              <a:t>distribution</a:t>
            </a:r>
            <a:r>
              <a:rPr lang="nl-NL" dirty="0" smtClean="0"/>
              <a:t> of  papers </a:t>
            </a:r>
            <a:r>
              <a:rPr lang="nl-NL" dirty="0" err="1" smtClean="0"/>
              <a:t>and</a:t>
            </a:r>
            <a:r>
              <a:rPr lang="nl-NL" dirty="0" smtClean="0"/>
              <a:t> </a:t>
            </a:r>
            <a:r>
              <a:rPr lang="nl-NL" dirty="0" err="1" smtClean="0"/>
              <a:t>documents</a:t>
            </a:r>
            <a:r>
              <a:rPr lang="nl-NL" dirty="0" smtClean="0"/>
              <a:t>  </a:t>
            </a:r>
          </a:p>
          <a:p>
            <a:pPr marL="514350" indent="-457200"/>
            <a:r>
              <a:rPr lang="nl-NL" dirty="0" smtClean="0"/>
              <a:t>90% of </a:t>
            </a:r>
            <a:r>
              <a:rPr lang="nl-NL" dirty="0" err="1" smtClean="0"/>
              <a:t>tenants</a:t>
            </a:r>
            <a:r>
              <a:rPr lang="nl-NL" dirty="0" smtClean="0"/>
              <a:t> hooked up </a:t>
            </a:r>
            <a:r>
              <a:rPr lang="nl-NL" dirty="0" err="1" smtClean="0"/>
              <a:t>to</a:t>
            </a:r>
            <a:r>
              <a:rPr lang="nl-NL" dirty="0" smtClean="0"/>
              <a:t> internet </a:t>
            </a:r>
          </a:p>
          <a:p>
            <a:pPr marL="514350" indent="-457200"/>
            <a:r>
              <a:rPr lang="nl-NL" dirty="0" err="1" smtClean="0"/>
              <a:t>Membership</a:t>
            </a:r>
            <a:r>
              <a:rPr lang="nl-NL" dirty="0" smtClean="0"/>
              <a:t> </a:t>
            </a:r>
            <a:r>
              <a:rPr lang="nl-NL" dirty="0" err="1" smtClean="0"/>
              <a:t>by</a:t>
            </a:r>
            <a:r>
              <a:rPr lang="nl-NL" dirty="0" smtClean="0"/>
              <a:t> </a:t>
            </a:r>
            <a:r>
              <a:rPr lang="nl-NL" dirty="0" err="1" smtClean="0"/>
              <a:t>providing</a:t>
            </a:r>
            <a:r>
              <a:rPr lang="nl-NL" dirty="0" smtClean="0"/>
              <a:t> email </a:t>
            </a:r>
            <a:r>
              <a:rPr lang="nl-NL" dirty="0" err="1" smtClean="0"/>
              <a:t>address</a:t>
            </a:r>
            <a:endParaRPr lang="nl-NL" dirty="0" smtClean="0"/>
          </a:p>
          <a:p>
            <a:pPr marL="514350" indent="-457200"/>
            <a:r>
              <a:rPr lang="nl-NL" dirty="0" err="1" smtClean="0"/>
              <a:t>So</a:t>
            </a:r>
            <a:r>
              <a:rPr lang="nl-NL" dirty="0" smtClean="0"/>
              <a:t> far BCC line </a:t>
            </a:r>
            <a:r>
              <a:rPr lang="nl-NL" dirty="0" err="1" smtClean="0"/>
              <a:t>used</a:t>
            </a:r>
            <a:r>
              <a:rPr lang="nl-NL" dirty="0" smtClean="0"/>
              <a:t>  </a:t>
            </a:r>
          </a:p>
        </p:txBody>
      </p:sp>
    </p:spTree>
    <p:extLst>
      <p:ext uri="{BB962C8B-B14F-4D97-AF65-F5344CB8AC3E}">
        <p14:creationId xmlns:p14="http://schemas.microsoft.com/office/powerpoint/2010/main" val="18786442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smtClean="0"/>
              <a:t>Halfjaarplan </a:t>
            </a:r>
            <a:endParaRPr lang="nl-NL" sz="4000" dirty="0"/>
          </a:p>
        </p:txBody>
      </p:sp>
      <p:sp>
        <p:nvSpPr>
          <p:cNvPr id="3" name="Tijdelijke aanduiding voor inhoud 2"/>
          <p:cNvSpPr>
            <a:spLocks noGrp="1"/>
          </p:cNvSpPr>
          <p:nvPr>
            <p:ph idx="1"/>
          </p:nvPr>
        </p:nvSpPr>
        <p:spPr/>
        <p:txBody>
          <a:bodyPr/>
          <a:lstStyle/>
          <a:p>
            <a:r>
              <a:rPr lang="nl-NL" dirty="0" smtClean="0"/>
              <a:t>Monitoren voortgang implementatie veiligheidsverbeteringen</a:t>
            </a:r>
          </a:p>
          <a:p>
            <a:r>
              <a:rPr lang="nl-NL" dirty="0" smtClean="0"/>
              <a:t>In kaart brengen van overige benodigde verbeterpunten , wensen en aandachtspunten</a:t>
            </a:r>
          </a:p>
          <a:p>
            <a:endParaRPr lang="nl-NL" dirty="0" smtClean="0"/>
          </a:p>
        </p:txBody>
      </p:sp>
    </p:spTree>
    <p:extLst>
      <p:ext uri="{BB962C8B-B14F-4D97-AF65-F5344CB8AC3E}">
        <p14:creationId xmlns:p14="http://schemas.microsoft.com/office/powerpoint/2010/main" val="27065472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smtClean="0"/>
              <a:t>Half </a:t>
            </a:r>
            <a:r>
              <a:rPr lang="nl-NL" sz="4000" dirty="0" err="1" smtClean="0"/>
              <a:t>Year</a:t>
            </a:r>
            <a:r>
              <a:rPr lang="nl-NL" sz="4000" dirty="0" smtClean="0"/>
              <a:t> Plan </a:t>
            </a:r>
            <a:endParaRPr lang="nl-NL" sz="4000" dirty="0"/>
          </a:p>
        </p:txBody>
      </p:sp>
      <p:sp>
        <p:nvSpPr>
          <p:cNvPr id="3" name="Tijdelijke aanduiding voor inhoud 2"/>
          <p:cNvSpPr>
            <a:spLocks noGrp="1"/>
          </p:cNvSpPr>
          <p:nvPr>
            <p:ph idx="1"/>
          </p:nvPr>
        </p:nvSpPr>
        <p:spPr/>
        <p:txBody>
          <a:bodyPr/>
          <a:lstStyle/>
          <a:p>
            <a:r>
              <a:rPr lang="nl-NL" dirty="0" smtClean="0"/>
              <a:t>Monitor  </a:t>
            </a:r>
            <a:r>
              <a:rPr lang="nl-NL" dirty="0" err="1" smtClean="0"/>
              <a:t>progress</a:t>
            </a:r>
            <a:r>
              <a:rPr lang="nl-NL" dirty="0" smtClean="0"/>
              <a:t>  </a:t>
            </a:r>
            <a:r>
              <a:rPr lang="nl-NL" dirty="0" err="1" smtClean="0"/>
              <a:t>implementation</a:t>
            </a:r>
            <a:r>
              <a:rPr lang="nl-NL" dirty="0" smtClean="0"/>
              <a:t>  of security </a:t>
            </a:r>
            <a:r>
              <a:rPr lang="nl-NL" dirty="0" err="1" smtClean="0"/>
              <a:t>improvements</a:t>
            </a:r>
            <a:endParaRPr lang="nl-NL" dirty="0" smtClean="0"/>
          </a:p>
          <a:p>
            <a:r>
              <a:rPr lang="nl-NL" dirty="0" err="1" smtClean="0"/>
              <a:t>Production</a:t>
            </a:r>
            <a:r>
              <a:rPr lang="nl-NL" dirty="0" smtClean="0"/>
              <a:t> of a living document </a:t>
            </a:r>
            <a:r>
              <a:rPr lang="nl-NL" dirty="0" err="1" smtClean="0"/>
              <a:t>listing</a:t>
            </a:r>
            <a:r>
              <a:rPr lang="nl-NL" dirty="0" smtClean="0"/>
              <a:t>  points </a:t>
            </a:r>
            <a:r>
              <a:rPr lang="nl-NL" dirty="0" err="1" smtClean="0"/>
              <a:t>for</a:t>
            </a:r>
            <a:r>
              <a:rPr lang="nl-NL" dirty="0" smtClean="0"/>
              <a:t> </a:t>
            </a:r>
            <a:r>
              <a:rPr lang="nl-NL" dirty="0" err="1" smtClean="0"/>
              <a:t>improvement</a:t>
            </a:r>
            <a:r>
              <a:rPr lang="nl-NL" dirty="0" smtClean="0"/>
              <a:t> </a:t>
            </a:r>
            <a:r>
              <a:rPr lang="nl-NL" dirty="0" err="1" smtClean="0"/>
              <a:t>to</a:t>
            </a:r>
            <a:r>
              <a:rPr lang="nl-NL" dirty="0" smtClean="0"/>
              <a:t> make the </a:t>
            </a:r>
            <a:r>
              <a:rPr lang="nl-NL" dirty="0" err="1" smtClean="0"/>
              <a:t>conditions</a:t>
            </a:r>
            <a:r>
              <a:rPr lang="nl-NL" dirty="0" smtClean="0"/>
              <a:t> in </a:t>
            </a:r>
            <a:r>
              <a:rPr lang="nl-NL" dirty="0" err="1" smtClean="0"/>
              <a:t>and</a:t>
            </a:r>
            <a:r>
              <a:rPr lang="nl-NL" dirty="0" smtClean="0"/>
              <a:t> </a:t>
            </a:r>
            <a:r>
              <a:rPr lang="nl-NL" dirty="0" err="1" smtClean="0"/>
              <a:t>around</a:t>
            </a:r>
            <a:r>
              <a:rPr lang="nl-NL" dirty="0" smtClean="0"/>
              <a:t> the building </a:t>
            </a:r>
            <a:r>
              <a:rPr lang="nl-NL" dirty="0" err="1" smtClean="0"/>
              <a:t>better</a:t>
            </a:r>
            <a:r>
              <a:rPr lang="nl-NL" dirty="0" smtClean="0"/>
              <a:t> </a:t>
            </a:r>
            <a:r>
              <a:rPr lang="nl-NL" dirty="0" err="1" smtClean="0"/>
              <a:t>and</a:t>
            </a:r>
            <a:r>
              <a:rPr lang="nl-NL" dirty="0" smtClean="0"/>
              <a:t> get the best </a:t>
            </a:r>
            <a:r>
              <a:rPr lang="nl-NL" dirty="0" err="1" smtClean="0"/>
              <a:t>possible</a:t>
            </a:r>
            <a:r>
              <a:rPr lang="nl-NL" dirty="0" smtClean="0"/>
              <a:t> home </a:t>
            </a:r>
            <a:r>
              <a:rPr lang="nl-NL" dirty="0" err="1" smtClean="0"/>
              <a:t>for</a:t>
            </a:r>
            <a:r>
              <a:rPr lang="nl-NL" dirty="0" smtClean="0"/>
              <a:t> the rent </a:t>
            </a:r>
          </a:p>
          <a:p>
            <a:endParaRPr lang="nl-NL" dirty="0" smtClean="0"/>
          </a:p>
        </p:txBody>
      </p:sp>
    </p:spTree>
    <p:extLst>
      <p:ext uri="{BB962C8B-B14F-4D97-AF65-F5344CB8AC3E}">
        <p14:creationId xmlns:p14="http://schemas.microsoft.com/office/powerpoint/2010/main" val="31592904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smtClean="0"/>
              <a:t>Samenvatting </a:t>
            </a:r>
            <a:endParaRPr lang="nl-NL" sz="4000" dirty="0"/>
          </a:p>
        </p:txBody>
      </p:sp>
      <p:sp>
        <p:nvSpPr>
          <p:cNvPr id="4" name="Tijdelijke aanduiding voor inhoud 2"/>
          <p:cNvSpPr>
            <a:spLocks noGrp="1"/>
          </p:cNvSpPr>
          <p:nvPr>
            <p:ph idx="1"/>
          </p:nvPr>
        </p:nvSpPr>
        <p:spPr>
          <a:xfrm>
            <a:off x="457200" y="1600200"/>
            <a:ext cx="8229600" cy="4525963"/>
          </a:xfrm>
        </p:spPr>
        <p:txBody>
          <a:bodyPr/>
          <a:lstStyle/>
          <a:p>
            <a:endParaRPr lang="nl-NL" dirty="0" smtClean="0"/>
          </a:p>
          <a:p>
            <a:endParaRPr lang="nl-NL" dirty="0" smtClean="0"/>
          </a:p>
        </p:txBody>
      </p:sp>
      <p:sp>
        <p:nvSpPr>
          <p:cNvPr id="5" name="Tijdelijke aanduiding voor inhoud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nl-NL" dirty="0" smtClean="0"/>
              <a:t>Uw bewonerscommissie gaat aan de slag</a:t>
            </a:r>
          </a:p>
          <a:p>
            <a:r>
              <a:rPr lang="nl-NL" dirty="0" smtClean="0"/>
              <a:t>Werkplan: inventarisatie </a:t>
            </a:r>
          </a:p>
          <a:p>
            <a:r>
              <a:rPr lang="nl-NL" dirty="0" smtClean="0"/>
              <a:t>Pilot status eerste half jaar </a:t>
            </a:r>
          </a:p>
          <a:p>
            <a:r>
              <a:rPr lang="nl-NL" dirty="0"/>
              <a:t>B</a:t>
            </a:r>
            <a:r>
              <a:rPr lang="nl-NL" dirty="0" smtClean="0"/>
              <a:t>ewonersbijeenkomst in juni </a:t>
            </a:r>
          </a:p>
          <a:p>
            <a:pPr lvl="1"/>
            <a:r>
              <a:rPr lang="nl-NL" dirty="0" smtClean="0"/>
              <a:t>Evaluatie</a:t>
            </a:r>
          </a:p>
          <a:p>
            <a:pPr lvl="1"/>
            <a:r>
              <a:rPr lang="nl-NL" dirty="0" smtClean="0"/>
              <a:t>Benoeming voltallige bewonerscommissie</a:t>
            </a:r>
          </a:p>
          <a:p>
            <a:endParaRPr lang="nl-NL" dirty="0" smtClean="0"/>
          </a:p>
          <a:p>
            <a:endParaRPr lang="nl-NL" dirty="0" smtClean="0"/>
          </a:p>
        </p:txBody>
      </p:sp>
    </p:spTree>
    <p:extLst>
      <p:ext uri="{BB962C8B-B14F-4D97-AF65-F5344CB8AC3E}">
        <p14:creationId xmlns:p14="http://schemas.microsoft.com/office/powerpoint/2010/main" val="13831627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smtClean="0"/>
              <a:t>Summary </a:t>
            </a:r>
            <a:endParaRPr lang="nl-NL" sz="4000" dirty="0"/>
          </a:p>
        </p:txBody>
      </p:sp>
      <p:sp>
        <p:nvSpPr>
          <p:cNvPr id="5" name="Tijdelijke aanduiding voor inhoud 2"/>
          <p:cNvSpPr txBox="1">
            <a:spLocks/>
          </p:cNvSpPr>
          <p:nvPr/>
        </p:nvSpPr>
        <p:spPr>
          <a:xfrm>
            <a:off x="467544" y="1556792"/>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nl-NL" dirty="0" err="1" smtClean="0"/>
              <a:t>Your</a:t>
            </a:r>
            <a:r>
              <a:rPr lang="nl-NL" dirty="0" smtClean="0"/>
              <a:t> </a:t>
            </a:r>
            <a:r>
              <a:rPr lang="nl-NL" dirty="0" err="1" smtClean="0"/>
              <a:t>tenants</a:t>
            </a:r>
            <a:r>
              <a:rPr lang="nl-NL" dirty="0" smtClean="0"/>
              <a:t>’ </a:t>
            </a:r>
            <a:r>
              <a:rPr lang="nl-NL" dirty="0" err="1" smtClean="0"/>
              <a:t>association</a:t>
            </a:r>
            <a:r>
              <a:rPr lang="nl-NL" dirty="0" smtClean="0"/>
              <a:t>  is up </a:t>
            </a:r>
            <a:r>
              <a:rPr lang="nl-NL" dirty="0" err="1" smtClean="0"/>
              <a:t>and</a:t>
            </a:r>
            <a:r>
              <a:rPr lang="nl-NL" dirty="0" smtClean="0"/>
              <a:t> running</a:t>
            </a:r>
          </a:p>
          <a:p>
            <a:r>
              <a:rPr lang="nl-NL" dirty="0" smtClean="0"/>
              <a:t>Plan of </a:t>
            </a:r>
            <a:r>
              <a:rPr lang="nl-NL" dirty="0" err="1" smtClean="0"/>
              <a:t>work</a:t>
            </a:r>
            <a:r>
              <a:rPr lang="nl-NL" dirty="0" smtClean="0"/>
              <a:t>: </a:t>
            </a:r>
            <a:r>
              <a:rPr lang="nl-NL" dirty="0" err="1" smtClean="0"/>
              <a:t>inventarization</a:t>
            </a:r>
            <a:endParaRPr lang="nl-NL" dirty="0" smtClean="0"/>
          </a:p>
          <a:p>
            <a:r>
              <a:rPr lang="nl-NL" dirty="0" smtClean="0"/>
              <a:t>Pilot status </a:t>
            </a:r>
            <a:r>
              <a:rPr lang="nl-NL" dirty="0" err="1" smtClean="0"/>
              <a:t>for</a:t>
            </a:r>
            <a:r>
              <a:rPr lang="nl-NL" dirty="0" smtClean="0"/>
              <a:t> </a:t>
            </a:r>
            <a:r>
              <a:rPr lang="nl-NL" dirty="0" err="1" smtClean="0"/>
              <a:t>its</a:t>
            </a:r>
            <a:r>
              <a:rPr lang="nl-NL" dirty="0" smtClean="0"/>
              <a:t> first 6 </a:t>
            </a:r>
            <a:r>
              <a:rPr lang="nl-NL" dirty="0" err="1" smtClean="0"/>
              <a:t>months</a:t>
            </a:r>
            <a:r>
              <a:rPr lang="nl-NL" dirty="0" smtClean="0"/>
              <a:t> </a:t>
            </a:r>
          </a:p>
          <a:p>
            <a:r>
              <a:rPr lang="nl-NL" dirty="0" err="1" smtClean="0"/>
              <a:t>Plenary</a:t>
            </a:r>
            <a:r>
              <a:rPr lang="nl-NL" dirty="0" smtClean="0"/>
              <a:t> meeting in </a:t>
            </a:r>
            <a:r>
              <a:rPr lang="nl-NL" dirty="0" err="1" smtClean="0"/>
              <a:t>June</a:t>
            </a:r>
            <a:r>
              <a:rPr lang="nl-NL" dirty="0" smtClean="0"/>
              <a:t>: </a:t>
            </a:r>
          </a:p>
          <a:p>
            <a:pPr lvl="1"/>
            <a:r>
              <a:rPr lang="nl-NL" dirty="0" smtClean="0"/>
              <a:t>Evaluation</a:t>
            </a:r>
          </a:p>
          <a:p>
            <a:pPr lvl="1"/>
            <a:r>
              <a:rPr lang="nl-NL" dirty="0" err="1" smtClean="0"/>
              <a:t>Appointment</a:t>
            </a:r>
            <a:r>
              <a:rPr lang="nl-NL" dirty="0" smtClean="0"/>
              <a:t> </a:t>
            </a:r>
            <a:r>
              <a:rPr lang="nl-NL" dirty="0" err="1" smtClean="0"/>
              <a:t>additional</a:t>
            </a:r>
            <a:r>
              <a:rPr lang="nl-NL" dirty="0" smtClean="0"/>
              <a:t> members</a:t>
            </a:r>
          </a:p>
          <a:p>
            <a:endParaRPr lang="nl-NL" dirty="0" smtClean="0"/>
          </a:p>
          <a:p>
            <a:endParaRPr lang="nl-NL" dirty="0" smtClean="0"/>
          </a:p>
        </p:txBody>
      </p:sp>
    </p:spTree>
    <p:extLst>
      <p:ext uri="{BB962C8B-B14F-4D97-AF65-F5344CB8AC3E}">
        <p14:creationId xmlns:p14="http://schemas.microsoft.com/office/powerpoint/2010/main" val="766735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11560" y="692696"/>
            <a:ext cx="7772400" cy="1470025"/>
          </a:xfrm>
        </p:spPr>
        <p:txBody>
          <a:bodyPr>
            <a:normAutofit/>
          </a:bodyPr>
          <a:lstStyle/>
          <a:p>
            <a:r>
              <a:rPr lang="nl-NL" sz="4900" dirty="0" smtClean="0"/>
              <a:t>KLANKBORD WARANDE</a:t>
            </a:r>
            <a:br>
              <a:rPr lang="nl-NL" sz="4900" dirty="0" smtClean="0"/>
            </a:br>
            <a:r>
              <a:rPr lang="nl-NL" sz="4000" dirty="0" err="1" smtClean="0"/>
              <a:t>Your</a:t>
            </a:r>
            <a:r>
              <a:rPr lang="nl-NL" sz="4000" dirty="0" smtClean="0"/>
              <a:t> </a:t>
            </a:r>
            <a:r>
              <a:rPr lang="nl-NL" sz="4000" dirty="0" err="1" smtClean="0"/>
              <a:t>tenants</a:t>
            </a:r>
            <a:r>
              <a:rPr lang="nl-NL" sz="4000" dirty="0" smtClean="0"/>
              <a:t>’ </a:t>
            </a:r>
            <a:r>
              <a:rPr lang="nl-NL" sz="4000" dirty="0" err="1" smtClean="0"/>
              <a:t>association</a:t>
            </a:r>
            <a:r>
              <a:rPr lang="nl-NL" sz="4000" dirty="0" smtClean="0"/>
              <a:t>!</a:t>
            </a:r>
            <a:endParaRPr lang="nl-NL" sz="4000" dirty="0"/>
          </a:p>
        </p:txBody>
      </p:sp>
      <p:pic>
        <p:nvPicPr>
          <p:cNvPr id="1027" name="Picture 3" descr="C:\Users\User\AppData\Local\Microsoft\Windows\Temporary Internet Files\Content.IE5\ZIHG6OU4\MC900433885[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7577" y="2492896"/>
            <a:ext cx="2664296" cy="2664296"/>
          </a:xfrm>
          <a:prstGeom prst="rect">
            <a:avLst/>
          </a:prstGeom>
          <a:noFill/>
          <a:extLst>
            <a:ext uri="{909E8E84-426E-40DD-AFC4-6F175D3DCCD1}">
              <a14:hiddenFill xmlns:a14="http://schemas.microsoft.com/office/drawing/2010/main">
                <a:solidFill>
                  <a:srgbClr val="FFFFFF"/>
                </a:solidFill>
              </a14:hiddenFill>
            </a:ext>
          </a:extLst>
        </p:spPr>
      </p:pic>
      <p:sp>
        <p:nvSpPr>
          <p:cNvPr id="6" name="Rechthoek 5"/>
          <p:cNvSpPr/>
          <p:nvPr/>
        </p:nvSpPr>
        <p:spPr>
          <a:xfrm>
            <a:off x="2555777" y="5152726"/>
            <a:ext cx="3816424" cy="923330"/>
          </a:xfrm>
          <a:prstGeom prst="rect">
            <a:avLst/>
          </a:prstGeom>
          <a:noFill/>
        </p:spPr>
        <p:txBody>
          <a:bodyPr wrap="square" lIns="91440" tIns="45720" rIns="91440" bIns="45720">
            <a:spAutoFit/>
          </a:bodyPr>
          <a:lstStyle/>
          <a:p>
            <a:pPr algn="ctr"/>
            <a:r>
              <a:rPr lang="nl-NL"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WELCOME</a:t>
            </a:r>
            <a:endParaRPr lang="nl-NL"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23548497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a:t>
            </a:r>
            <a:r>
              <a:rPr lang="nl-NL" dirty="0" smtClean="0"/>
              <a:t>antal leden </a:t>
            </a:r>
            <a:endParaRPr lang="nl-NL" dirty="0"/>
          </a:p>
        </p:txBody>
      </p:sp>
      <p:sp>
        <p:nvSpPr>
          <p:cNvPr id="3" name="Tijdelijke aanduiding voor inhoud 2"/>
          <p:cNvSpPr>
            <a:spLocks noGrp="1"/>
          </p:cNvSpPr>
          <p:nvPr>
            <p:ph idx="1"/>
          </p:nvPr>
        </p:nvSpPr>
        <p:spPr/>
        <p:txBody>
          <a:bodyPr/>
          <a:lstStyle/>
          <a:p>
            <a:pPr marL="0" indent="0">
              <a:buNone/>
            </a:pPr>
            <a:r>
              <a:rPr lang="nl-NL" dirty="0" smtClean="0"/>
              <a:t>Randvoorwaarde uit Overlegwet:  belangenbehartiging van minimaal 25 appartementen </a:t>
            </a:r>
          </a:p>
          <a:p>
            <a:pPr marL="0" indent="0">
              <a:buNone/>
            </a:pPr>
            <a:r>
              <a:rPr lang="nl-NL" dirty="0" smtClean="0"/>
              <a:t>Ambitie: huurders van alle 43 appartementen worden vertegenwoordigd</a:t>
            </a:r>
            <a:endParaRPr lang="nl-NL" dirty="0"/>
          </a:p>
        </p:txBody>
      </p:sp>
    </p:spTree>
    <p:extLst>
      <p:ext uri="{BB962C8B-B14F-4D97-AF65-F5344CB8AC3E}">
        <p14:creationId xmlns:p14="http://schemas.microsoft.com/office/powerpoint/2010/main" val="24451278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Diversiteit bewonersbestand</a:t>
            </a:r>
            <a:endParaRPr lang="nl-NL" dirty="0"/>
          </a:p>
        </p:txBody>
      </p:sp>
      <p:sp>
        <p:nvSpPr>
          <p:cNvPr id="3" name="Tijdelijke aanduiding voor inhoud 2"/>
          <p:cNvSpPr>
            <a:spLocks noGrp="1"/>
          </p:cNvSpPr>
          <p:nvPr>
            <p:ph idx="1"/>
          </p:nvPr>
        </p:nvSpPr>
        <p:spPr/>
        <p:txBody>
          <a:bodyPr/>
          <a:lstStyle/>
          <a:p>
            <a:r>
              <a:rPr lang="nl-NL" dirty="0" smtClean="0"/>
              <a:t>Jonge huurders, veelal “doorstromers”</a:t>
            </a:r>
          </a:p>
          <a:p>
            <a:r>
              <a:rPr lang="nl-NL" dirty="0" smtClean="0"/>
              <a:t>Senioren, werkend  </a:t>
            </a:r>
          </a:p>
          <a:p>
            <a:r>
              <a:rPr lang="nl-NL" dirty="0" smtClean="0"/>
              <a:t>Senioren niet meer actief in het arbeidsproces</a:t>
            </a:r>
          </a:p>
          <a:p>
            <a:r>
              <a:rPr lang="nl-NL" dirty="0" smtClean="0"/>
              <a:t>Tijdelijk in Nederland geplaatste werknemers inclusief hun gezinnen - </a:t>
            </a:r>
            <a:r>
              <a:rPr lang="nl-NL" dirty="0" err="1" smtClean="0"/>
              <a:t>expats</a:t>
            </a:r>
            <a:endParaRPr lang="nl-NL" dirty="0"/>
          </a:p>
        </p:txBody>
      </p:sp>
    </p:spTree>
    <p:extLst>
      <p:ext uri="{BB962C8B-B14F-4D97-AF65-F5344CB8AC3E}">
        <p14:creationId xmlns:p14="http://schemas.microsoft.com/office/powerpoint/2010/main" val="378927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Eisen aan representativiteit</a:t>
            </a:r>
            <a:endParaRPr lang="nl-NL" dirty="0"/>
          </a:p>
        </p:txBody>
      </p:sp>
      <p:sp>
        <p:nvSpPr>
          <p:cNvPr id="3" name="Tijdelijke aanduiding voor inhoud 2"/>
          <p:cNvSpPr>
            <a:spLocks noGrp="1"/>
          </p:cNvSpPr>
          <p:nvPr>
            <p:ph idx="1"/>
          </p:nvPr>
        </p:nvSpPr>
        <p:spPr/>
        <p:txBody>
          <a:bodyPr/>
          <a:lstStyle/>
          <a:p>
            <a:pPr marL="0" indent="0">
              <a:buNone/>
            </a:pPr>
            <a:r>
              <a:rPr lang="nl-NL" dirty="0" smtClean="0"/>
              <a:t>De bewonerscommissie:</a:t>
            </a:r>
          </a:p>
          <a:p>
            <a:r>
              <a:rPr lang="nl-NL" dirty="0"/>
              <a:t>b</a:t>
            </a:r>
            <a:r>
              <a:rPr lang="nl-NL" dirty="0" smtClean="0"/>
              <a:t>etrekt de leden bij de standpuntbepaling</a:t>
            </a:r>
          </a:p>
          <a:p>
            <a:r>
              <a:rPr lang="nl-NL" dirty="0"/>
              <a:t>t</a:t>
            </a:r>
            <a:r>
              <a:rPr lang="nl-NL" dirty="0" smtClean="0"/>
              <a:t>en minste 1 x jaar vergadering </a:t>
            </a:r>
          </a:p>
          <a:p>
            <a:r>
              <a:rPr lang="nl-NL" dirty="0"/>
              <a:t>a</a:t>
            </a:r>
            <a:r>
              <a:rPr lang="nl-NL" dirty="0" smtClean="0"/>
              <a:t>lle huurders worden in staat gesteld zich aan te sluiten</a:t>
            </a:r>
            <a:endParaRPr lang="nl-NL" dirty="0"/>
          </a:p>
        </p:txBody>
      </p:sp>
    </p:spTree>
    <p:extLst>
      <p:ext uri="{BB962C8B-B14F-4D97-AF65-F5344CB8AC3E}">
        <p14:creationId xmlns:p14="http://schemas.microsoft.com/office/powerpoint/2010/main" val="17490986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Doel van de oprichtingsbijeenkomst</a:t>
            </a:r>
            <a:endParaRPr lang="nl-NL" dirty="0"/>
          </a:p>
        </p:txBody>
      </p:sp>
      <p:sp>
        <p:nvSpPr>
          <p:cNvPr id="3" name="Tijdelijke aanduiding voor inhoud 2"/>
          <p:cNvSpPr>
            <a:spLocks noGrp="1"/>
          </p:cNvSpPr>
          <p:nvPr>
            <p:ph idx="1"/>
          </p:nvPr>
        </p:nvSpPr>
        <p:spPr/>
        <p:txBody>
          <a:bodyPr>
            <a:normAutofit fontScale="92500" lnSpcReduction="20000"/>
          </a:bodyPr>
          <a:lstStyle/>
          <a:p>
            <a:r>
              <a:rPr lang="nl-NL" dirty="0" smtClean="0"/>
              <a:t>Officiële start van de  bewonerscommissie</a:t>
            </a:r>
          </a:p>
          <a:p>
            <a:r>
              <a:rPr lang="nl-NL" dirty="0"/>
              <a:t>G</a:t>
            </a:r>
            <a:r>
              <a:rPr lang="nl-NL" dirty="0" smtClean="0"/>
              <a:t>oedkeuring wijze van functioneren:</a:t>
            </a:r>
          </a:p>
          <a:p>
            <a:pPr lvl="1"/>
            <a:r>
              <a:rPr lang="nl-NL" dirty="0"/>
              <a:t> </a:t>
            </a:r>
            <a:r>
              <a:rPr lang="nl-NL" dirty="0" smtClean="0"/>
              <a:t>doelstellingen </a:t>
            </a:r>
            <a:endParaRPr lang="nl-NL" dirty="0"/>
          </a:p>
          <a:p>
            <a:pPr lvl="1"/>
            <a:r>
              <a:rPr lang="nl-NL" dirty="0" smtClean="0"/>
              <a:t> organisatievorm</a:t>
            </a:r>
          </a:p>
          <a:p>
            <a:pPr lvl="1"/>
            <a:r>
              <a:rPr lang="nl-NL" dirty="0" smtClean="0"/>
              <a:t> gewenste samenstelling voltallige bewonerscommissie </a:t>
            </a:r>
          </a:p>
          <a:p>
            <a:pPr lvl="1"/>
            <a:r>
              <a:rPr lang="nl-NL" dirty="0" smtClean="0"/>
              <a:t> interne communicatie</a:t>
            </a:r>
          </a:p>
          <a:p>
            <a:pPr lvl="1"/>
            <a:r>
              <a:rPr lang="nl-NL" dirty="0"/>
              <a:t> </a:t>
            </a:r>
            <a:r>
              <a:rPr lang="nl-NL" dirty="0" smtClean="0"/>
              <a:t>halfjaarplan</a:t>
            </a:r>
          </a:p>
          <a:p>
            <a:r>
              <a:rPr lang="nl-NL" dirty="0" smtClean="0"/>
              <a:t>Eerste halfjaar - pilot status; evaluatie tijdens de volgende bewonersbijeenkomst in juni 2015</a:t>
            </a:r>
            <a:br>
              <a:rPr lang="nl-NL" dirty="0" smtClean="0"/>
            </a:br>
            <a:endParaRPr lang="nl-NL" dirty="0"/>
          </a:p>
          <a:p>
            <a:endParaRPr lang="nl-NL" dirty="0"/>
          </a:p>
        </p:txBody>
      </p:sp>
    </p:spTree>
    <p:extLst>
      <p:ext uri="{BB962C8B-B14F-4D97-AF65-F5344CB8AC3E}">
        <p14:creationId xmlns:p14="http://schemas.microsoft.com/office/powerpoint/2010/main" val="1967958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err="1" smtClean="0"/>
              <a:t>Purpose</a:t>
            </a:r>
            <a:r>
              <a:rPr lang="nl-NL" dirty="0" smtClean="0"/>
              <a:t> of the meeting</a:t>
            </a:r>
            <a:endParaRPr lang="nl-NL" dirty="0"/>
          </a:p>
        </p:txBody>
      </p:sp>
      <p:sp>
        <p:nvSpPr>
          <p:cNvPr id="3" name="Tijdelijke aanduiding voor inhoud 2"/>
          <p:cNvSpPr>
            <a:spLocks noGrp="1"/>
          </p:cNvSpPr>
          <p:nvPr>
            <p:ph idx="1"/>
          </p:nvPr>
        </p:nvSpPr>
        <p:spPr/>
        <p:txBody>
          <a:bodyPr>
            <a:normAutofit fontScale="92500" lnSpcReduction="10000"/>
          </a:bodyPr>
          <a:lstStyle/>
          <a:p>
            <a:r>
              <a:rPr lang="nl-NL" dirty="0" err="1" smtClean="0"/>
              <a:t>Formal</a:t>
            </a:r>
            <a:r>
              <a:rPr lang="nl-NL" dirty="0" smtClean="0"/>
              <a:t> start of the tenant </a:t>
            </a:r>
            <a:r>
              <a:rPr lang="nl-NL" dirty="0" err="1" smtClean="0"/>
              <a:t>association</a:t>
            </a:r>
            <a:endParaRPr lang="nl-NL" dirty="0" smtClean="0"/>
          </a:p>
          <a:p>
            <a:r>
              <a:rPr lang="nl-NL" dirty="0" err="1" smtClean="0"/>
              <a:t>Approval</a:t>
            </a:r>
            <a:r>
              <a:rPr lang="nl-NL" dirty="0" smtClean="0"/>
              <a:t> of the concept </a:t>
            </a:r>
            <a:r>
              <a:rPr lang="nl-NL" dirty="0"/>
              <a:t>&amp;</a:t>
            </a:r>
            <a:r>
              <a:rPr lang="nl-NL" dirty="0" smtClean="0"/>
              <a:t> modus operandi</a:t>
            </a:r>
          </a:p>
          <a:p>
            <a:pPr lvl="1"/>
            <a:r>
              <a:rPr lang="nl-NL" dirty="0"/>
              <a:t> </a:t>
            </a:r>
            <a:r>
              <a:rPr lang="nl-NL" dirty="0" err="1" smtClean="0"/>
              <a:t>objectives</a:t>
            </a:r>
            <a:r>
              <a:rPr lang="nl-NL" dirty="0" smtClean="0"/>
              <a:t> </a:t>
            </a:r>
            <a:endParaRPr lang="nl-NL" dirty="0"/>
          </a:p>
          <a:p>
            <a:pPr lvl="1"/>
            <a:r>
              <a:rPr lang="nl-NL" dirty="0" smtClean="0"/>
              <a:t> </a:t>
            </a:r>
            <a:r>
              <a:rPr lang="nl-NL" dirty="0" err="1" smtClean="0"/>
              <a:t>organizational</a:t>
            </a:r>
            <a:r>
              <a:rPr lang="nl-NL" dirty="0" smtClean="0"/>
              <a:t> </a:t>
            </a:r>
            <a:r>
              <a:rPr lang="nl-NL" dirty="0" err="1" smtClean="0"/>
              <a:t>structure</a:t>
            </a:r>
            <a:endParaRPr lang="nl-NL" dirty="0" smtClean="0"/>
          </a:p>
          <a:p>
            <a:pPr lvl="1"/>
            <a:r>
              <a:rPr lang="nl-NL" dirty="0" smtClean="0"/>
              <a:t> </a:t>
            </a:r>
            <a:r>
              <a:rPr lang="nl-NL" dirty="0" err="1" smtClean="0"/>
              <a:t>desired</a:t>
            </a:r>
            <a:r>
              <a:rPr lang="nl-NL" dirty="0" smtClean="0"/>
              <a:t> </a:t>
            </a:r>
            <a:r>
              <a:rPr lang="nl-NL" dirty="0" err="1" smtClean="0"/>
              <a:t>composition</a:t>
            </a:r>
            <a:r>
              <a:rPr lang="nl-NL" dirty="0" smtClean="0"/>
              <a:t> </a:t>
            </a:r>
            <a:r>
              <a:rPr lang="nl-NL" dirty="0" err="1" smtClean="0"/>
              <a:t>steering</a:t>
            </a:r>
            <a:r>
              <a:rPr lang="nl-NL" dirty="0" smtClean="0"/>
              <a:t> </a:t>
            </a:r>
            <a:r>
              <a:rPr lang="nl-NL" dirty="0" err="1" smtClean="0"/>
              <a:t>committee</a:t>
            </a:r>
            <a:endParaRPr lang="nl-NL" dirty="0" smtClean="0"/>
          </a:p>
          <a:p>
            <a:pPr lvl="1"/>
            <a:r>
              <a:rPr lang="nl-NL" dirty="0" smtClean="0"/>
              <a:t> </a:t>
            </a:r>
            <a:r>
              <a:rPr lang="nl-NL" dirty="0" err="1" smtClean="0"/>
              <a:t>internal</a:t>
            </a:r>
            <a:r>
              <a:rPr lang="nl-NL" dirty="0" smtClean="0"/>
              <a:t> </a:t>
            </a:r>
            <a:r>
              <a:rPr lang="nl-NL" dirty="0" err="1" smtClean="0"/>
              <a:t>communication</a:t>
            </a:r>
            <a:endParaRPr lang="nl-NL" dirty="0" smtClean="0"/>
          </a:p>
          <a:p>
            <a:pPr lvl="1"/>
            <a:r>
              <a:rPr lang="nl-NL" dirty="0"/>
              <a:t> </a:t>
            </a:r>
            <a:r>
              <a:rPr lang="nl-NL" dirty="0" smtClean="0"/>
              <a:t>half </a:t>
            </a:r>
            <a:r>
              <a:rPr lang="nl-NL" dirty="0" err="1" smtClean="0"/>
              <a:t>year</a:t>
            </a:r>
            <a:r>
              <a:rPr lang="nl-NL" dirty="0" smtClean="0"/>
              <a:t> plan </a:t>
            </a:r>
          </a:p>
          <a:p>
            <a:r>
              <a:rPr lang="nl-NL" dirty="0" smtClean="0"/>
              <a:t>First </a:t>
            </a:r>
            <a:r>
              <a:rPr lang="nl-NL" dirty="0" err="1" smtClean="0"/>
              <a:t>six</a:t>
            </a:r>
            <a:r>
              <a:rPr lang="nl-NL" dirty="0" smtClean="0"/>
              <a:t> </a:t>
            </a:r>
            <a:r>
              <a:rPr lang="nl-NL" dirty="0" err="1" smtClean="0"/>
              <a:t>months</a:t>
            </a:r>
            <a:r>
              <a:rPr lang="nl-NL" dirty="0" smtClean="0"/>
              <a:t> - pilot status; </a:t>
            </a:r>
            <a:r>
              <a:rPr lang="nl-NL" dirty="0" err="1" smtClean="0"/>
              <a:t>evaluation</a:t>
            </a:r>
            <a:r>
              <a:rPr lang="nl-NL" dirty="0" smtClean="0"/>
              <a:t> at next </a:t>
            </a:r>
            <a:r>
              <a:rPr lang="nl-NL" dirty="0" err="1" smtClean="0"/>
              <a:t>tenants</a:t>
            </a:r>
            <a:r>
              <a:rPr lang="nl-NL" dirty="0" smtClean="0"/>
              <a:t>’ </a:t>
            </a:r>
            <a:r>
              <a:rPr lang="nl-NL" dirty="0" err="1" smtClean="0"/>
              <a:t>gathering</a:t>
            </a:r>
            <a:r>
              <a:rPr lang="nl-NL" dirty="0" smtClean="0"/>
              <a:t>  in </a:t>
            </a:r>
            <a:r>
              <a:rPr lang="nl-NL" dirty="0" err="1" smtClean="0"/>
              <a:t>June</a:t>
            </a:r>
            <a:r>
              <a:rPr lang="nl-NL" dirty="0" smtClean="0"/>
              <a:t> 2015 </a:t>
            </a:r>
            <a:br>
              <a:rPr lang="nl-NL" dirty="0" smtClean="0"/>
            </a:br>
            <a:endParaRPr lang="nl-NL" dirty="0"/>
          </a:p>
          <a:p>
            <a:endParaRPr lang="nl-NL" dirty="0"/>
          </a:p>
        </p:txBody>
      </p:sp>
    </p:spTree>
    <p:extLst>
      <p:ext uri="{BB962C8B-B14F-4D97-AF65-F5344CB8AC3E}">
        <p14:creationId xmlns:p14="http://schemas.microsoft.com/office/powerpoint/2010/main" val="4163882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4000" dirty="0"/>
              <a:t>Doelstellingen</a:t>
            </a:r>
            <a:r>
              <a:rPr lang="nl-NL" dirty="0"/>
              <a:t> </a:t>
            </a:r>
          </a:p>
        </p:txBody>
      </p:sp>
      <p:sp>
        <p:nvSpPr>
          <p:cNvPr id="3" name="Tijdelijke aanduiding voor inhoud 2"/>
          <p:cNvSpPr>
            <a:spLocks noGrp="1"/>
          </p:cNvSpPr>
          <p:nvPr>
            <p:ph idx="1"/>
          </p:nvPr>
        </p:nvSpPr>
        <p:spPr/>
        <p:txBody>
          <a:bodyPr/>
          <a:lstStyle/>
          <a:p>
            <a:pPr marL="457200" indent="-457200"/>
            <a:r>
              <a:rPr lang="nl-NL" dirty="0"/>
              <a:t>Platform voor gezamenlijke huurdersbelangen</a:t>
            </a:r>
          </a:p>
          <a:p>
            <a:pPr marL="457200" indent="-457200"/>
            <a:r>
              <a:rPr lang="nl-NL" dirty="0"/>
              <a:t>Bevordering één-complex-gevoel </a:t>
            </a:r>
          </a:p>
          <a:p>
            <a:endParaRPr lang="nl-NL" dirty="0"/>
          </a:p>
        </p:txBody>
      </p:sp>
    </p:spTree>
    <p:extLst>
      <p:ext uri="{BB962C8B-B14F-4D97-AF65-F5344CB8AC3E}">
        <p14:creationId xmlns:p14="http://schemas.microsoft.com/office/powerpoint/2010/main" val="3768034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4000" dirty="0" err="1" smtClean="0"/>
              <a:t>Objectives</a:t>
            </a:r>
            <a:r>
              <a:rPr lang="nl-NL" dirty="0" smtClean="0"/>
              <a:t> </a:t>
            </a:r>
            <a:endParaRPr lang="nl-NL" dirty="0"/>
          </a:p>
        </p:txBody>
      </p:sp>
      <p:sp>
        <p:nvSpPr>
          <p:cNvPr id="3" name="Tijdelijke aanduiding voor inhoud 2"/>
          <p:cNvSpPr>
            <a:spLocks noGrp="1"/>
          </p:cNvSpPr>
          <p:nvPr>
            <p:ph idx="1"/>
          </p:nvPr>
        </p:nvSpPr>
        <p:spPr/>
        <p:txBody>
          <a:bodyPr/>
          <a:lstStyle/>
          <a:p>
            <a:pPr marL="457200" indent="-457200"/>
            <a:r>
              <a:rPr lang="nl-NL" dirty="0" err="1" smtClean="0"/>
              <a:t>Joining</a:t>
            </a:r>
            <a:r>
              <a:rPr lang="nl-NL" dirty="0" smtClean="0"/>
              <a:t> </a:t>
            </a:r>
            <a:r>
              <a:rPr lang="nl-NL" dirty="0" err="1" smtClean="0"/>
              <a:t>forces</a:t>
            </a:r>
            <a:r>
              <a:rPr lang="nl-NL" dirty="0" smtClean="0"/>
              <a:t> on the area of common  </a:t>
            </a:r>
            <a:r>
              <a:rPr lang="nl-NL" dirty="0" err="1" smtClean="0"/>
              <a:t>interests</a:t>
            </a:r>
            <a:r>
              <a:rPr lang="nl-NL" dirty="0" smtClean="0"/>
              <a:t> in </a:t>
            </a:r>
            <a:r>
              <a:rPr lang="nl-NL" dirty="0" err="1" smtClean="0"/>
              <a:t>and</a:t>
            </a:r>
            <a:r>
              <a:rPr lang="nl-NL" dirty="0" smtClean="0"/>
              <a:t> </a:t>
            </a:r>
            <a:r>
              <a:rPr lang="nl-NL" dirty="0" err="1" smtClean="0"/>
              <a:t>around</a:t>
            </a:r>
            <a:r>
              <a:rPr lang="nl-NL" dirty="0" smtClean="0"/>
              <a:t> the building</a:t>
            </a:r>
            <a:endParaRPr lang="nl-NL" dirty="0"/>
          </a:p>
          <a:p>
            <a:pPr marL="457200" indent="-457200"/>
            <a:r>
              <a:rPr lang="nl-NL" dirty="0" smtClean="0"/>
              <a:t>Promoting </a:t>
            </a:r>
            <a:r>
              <a:rPr lang="nl-NL" dirty="0" err="1" smtClean="0"/>
              <a:t>social</a:t>
            </a:r>
            <a:r>
              <a:rPr lang="nl-NL" dirty="0" smtClean="0"/>
              <a:t> </a:t>
            </a:r>
            <a:r>
              <a:rPr lang="nl-NL" dirty="0" err="1" smtClean="0"/>
              <a:t>cohesion</a:t>
            </a:r>
            <a:r>
              <a:rPr lang="nl-NL" dirty="0" smtClean="0"/>
              <a:t> - </a:t>
            </a:r>
            <a:r>
              <a:rPr lang="nl-NL" dirty="0" err="1"/>
              <a:t>g</a:t>
            </a:r>
            <a:r>
              <a:rPr lang="nl-NL" dirty="0" err="1" smtClean="0"/>
              <a:t>etting</a:t>
            </a:r>
            <a:r>
              <a:rPr lang="nl-NL" dirty="0" smtClean="0"/>
              <a:t> </a:t>
            </a:r>
            <a:r>
              <a:rPr lang="nl-NL" dirty="0" err="1" smtClean="0"/>
              <a:t>to</a:t>
            </a:r>
            <a:r>
              <a:rPr lang="nl-NL" dirty="0" smtClean="0"/>
              <a:t> </a:t>
            </a:r>
            <a:r>
              <a:rPr lang="nl-NL" dirty="0" err="1" smtClean="0"/>
              <a:t>know</a:t>
            </a:r>
            <a:r>
              <a:rPr lang="nl-NL" dirty="0" smtClean="0"/>
              <a:t> </a:t>
            </a:r>
            <a:r>
              <a:rPr lang="nl-NL" dirty="0" err="1" smtClean="0"/>
              <a:t>your</a:t>
            </a:r>
            <a:r>
              <a:rPr lang="nl-NL" dirty="0" smtClean="0"/>
              <a:t> </a:t>
            </a:r>
            <a:r>
              <a:rPr lang="nl-NL" dirty="0" err="1" smtClean="0"/>
              <a:t>neighbours</a:t>
            </a:r>
            <a:r>
              <a:rPr lang="nl-NL" dirty="0" smtClean="0"/>
              <a:t>  </a:t>
            </a:r>
            <a:endParaRPr lang="nl-NL" dirty="0"/>
          </a:p>
          <a:p>
            <a:endParaRPr lang="nl-NL" dirty="0"/>
          </a:p>
        </p:txBody>
      </p:sp>
    </p:spTree>
    <p:extLst>
      <p:ext uri="{BB962C8B-B14F-4D97-AF65-F5344CB8AC3E}">
        <p14:creationId xmlns:p14="http://schemas.microsoft.com/office/powerpoint/2010/main" val="3399957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smtClean="0"/>
              <a:t>Organisatievorm – </a:t>
            </a:r>
            <a:r>
              <a:rPr lang="nl-NL" sz="4000" i="1" dirty="0" smtClean="0"/>
              <a:t>wat niet?</a:t>
            </a:r>
            <a:endParaRPr lang="nl-NL" sz="4000" i="1" dirty="0"/>
          </a:p>
        </p:txBody>
      </p:sp>
      <p:sp>
        <p:nvSpPr>
          <p:cNvPr id="3" name="Tijdelijke aanduiding voor inhoud 2"/>
          <p:cNvSpPr>
            <a:spLocks noGrp="1"/>
          </p:cNvSpPr>
          <p:nvPr>
            <p:ph idx="1"/>
          </p:nvPr>
        </p:nvSpPr>
        <p:spPr/>
        <p:txBody>
          <a:bodyPr/>
          <a:lstStyle/>
          <a:p>
            <a:r>
              <a:rPr lang="nl-NL" dirty="0" smtClean="0"/>
              <a:t>Geen juridische vorm (stichting of vereniging)</a:t>
            </a:r>
          </a:p>
          <a:p>
            <a:r>
              <a:rPr lang="nl-NL" dirty="0" smtClean="0"/>
              <a:t>Geen bestuur met een voorzitter, secretaris en penningmeester</a:t>
            </a:r>
          </a:p>
          <a:p>
            <a:r>
              <a:rPr lang="nl-NL" dirty="0" smtClean="0"/>
              <a:t>Geen inschrijving in register KvK</a:t>
            </a:r>
          </a:p>
          <a:p>
            <a:r>
              <a:rPr lang="nl-NL" dirty="0" smtClean="0"/>
              <a:t>Geen inning van contributie en opening bankrekening</a:t>
            </a:r>
          </a:p>
          <a:p>
            <a:r>
              <a:rPr lang="nl-NL" dirty="0" smtClean="0"/>
              <a:t>Vooralsnog geen reglement </a:t>
            </a:r>
          </a:p>
        </p:txBody>
      </p:sp>
    </p:spTree>
    <p:extLst>
      <p:ext uri="{BB962C8B-B14F-4D97-AF65-F5344CB8AC3E}">
        <p14:creationId xmlns:p14="http://schemas.microsoft.com/office/powerpoint/2010/main" val="4001749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err="1" smtClean="0"/>
              <a:t>Organizational</a:t>
            </a:r>
            <a:r>
              <a:rPr lang="nl-NL" sz="4000" dirty="0" smtClean="0"/>
              <a:t> </a:t>
            </a:r>
            <a:r>
              <a:rPr lang="nl-NL" sz="4000" dirty="0" err="1" smtClean="0"/>
              <a:t>structure</a:t>
            </a:r>
            <a:r>
              <a:rPr lang="nl-NL" sz="4000" dirty="0" smtClean="0"/>
              <a:t> – </a:t>
            </a:r>
            <a:r>
              <a:rPr lang="nl-NL" sz="4000" i="1" dirty="0" err="1" smtClean="0"/>
              <a:t>what</a:t>
            </a:r>
            <a:r>
              <a:rPr lang="nl-NL" sz="4000" i="1" dirty="0" smtClean="0"/>
              <a:t> </a:t>
            </a:r>
            <a:r>
              <a:rPr lang="nl-NL" sz="4000" i="1" dirty="0" err="1" smtClean="0"/>
              <a:t>not</a:t>
            </a:r>
            <a:r>
              <a:rPr lang="nl-NL" sz="4000" i="1" dirty="0" smtClean="0"/>
              <a:t>?</a:t>
            </a:r>
            <a:r>
              <a:rPr lang="nl-NL" sz="4000" dirty="0" smtClean="0"/>
              <a:t>  </a:t>
            </a:r>
            <a:endParaRPr lang="nl-NL" sz="4000" i="1" dirty="0"/>
          </a:p>
        </p:txBody>
      </p:sp>
      <p:sp>
        <p:nvSpPr>
          <p:cNvPr id="3" name="Tijdelijke aanduiding voor inhoud 2"/>
          <p:cNvSpPr>
            <a:spLocks noGrp="1"/>
          </p:cNvSpPr>
          <p:nvPr>
            <p:ph idx="1"/>
          </p:nvPr>
        </p:nvSpPr>
        <p:spPr/>
        <p:txBody>
          <a:bodyPr/>
          <a:lstStyle/>
          <a:p>
            <a:r>
              <a:rPr lang="nl-NL" dirty="0" smtClean="0"/>
              <a:t>No </a:t>
            </a:r>
            <a:r>
              <a:rPr lang="nl-NL" dirty="0" err="1" smtClean="0"/>
              <a:t>formal</a:t>
            </a:r>
            <a:r>
              <a:rPr lang="nl-NL" dirty="0" smtClean="0"/>
              <a:t> </a:t>
            </a:r>
            <a:r>
              <a:rPr lang="nl-NL" dirty="0" err="1" smtClean="0"/>
              <a:t>structure</a:t>
            </a:r>
            <a:endParaRPr lang="nl-NL" dirty="0" smtClean="0"/>
          </a:p>
          <a:p>
            <a:r>
              <a:rPr lang="nl-NL" dirty="0" smtClean="0"/>
              <a:t>No </a:t>
            </a:r>
            <a:r>
              <a:rPr lang="nl-NL" dirty="0" err="1" smtClean="0"/>
              <a:t>need</a:t>
            </a:r>
            <a:r>
              <a:rPr lang="nl-NL" dirty="0" smtClean="0"/>
              <a:t> </a:t>
            </a:r>
            <a:r>
              <a:rPr lang="nl-NL" dirty="0" err="1" smtClean="0"/>
              <a:t>for</a:t>
            </a:r>
            <a:r>
              <a:rPr lang="nl-NL" dirty="0" smtClean="0"/>
              <a:t> a president, </a:t>
            </a:r>
            <a:r>
              <a:rPr lang="nl-NL" dirty="0" err="1" smtClean="0"/>
              <a:t>secretary</a:t>
            </a:r>
            <a:r>
              <a:rPr lang="nl-NL" dirty="0" smtClean="0"/>
              <a:t> </a:t>
            </a:r>
            <a:r>
              <a:rPr lang="nl-NL" dirty="0" err="1" smtClean="0"/>
              <a:t>and</a:t>
            </a:r>
            <a:r>
              <a:rPr lang="nl-NL" dirty="0" smtClean="0"/>
              <a:t>  </a:t>
            </a:r>
            <a:r>
              <a:rPr lang="nl-NL" dirty="0" err="1" smtClean="0"/>
              <a:t>treasurer</a:t>
            </a:r>
            <a:endParaRPr lang="nl-NL" dirty="0" smtClean="0"/>
          </a:p>
          <a:p>
            <a:r>
              <a:rPr lang="nl-NL" dirty="0" smtClean="0"/>
              <a:t>No </a:t>
            </a:r>
            <a:r>
              <a:rPr lang="nl-NL" dirty="0" err="1" smtClean="0"/>
              <a:t>requirement</a:t>
            </a:r>
            <a:r>
              <a:rPr lang="nl-NL" dirty="0" smtClean="0"/>
              <a:t> </a:t>
            </a:r>
            <a:r>
              <a:rPr lang="nl-NL" dirty="0" err="1" smtClean="0"/>
              <a:t>for</a:t>
            </a:r>
            <a:r>
              <a:rPr lang="nl-NL" dirty="0" smtClean="0"/>
              <a:t> </a:t>
            </a:r>
            <a:r>
              <a:rPr lang="nl-NL" dirty="0" err="1" smtClean="0"/>
              <a:t>registration</a:t>
            </a:r>
            <a:r>
              <a:rPr lang="nl-NL" dirty="0" smtClean="0"/>
              <a:t> </a:t>
            </a:r>
            <a:r>
              <a:rPr lang="nl-NL" dirty="0" err="1" smtClean="0"/>
              <a:t>with</a:t>
            </a:r>
            <a:r>
              <a:rPr lang="nl-NL" dirty="0" smtClean="0"/>
              <a:t> </a:t>
            </a:r>
            <a:r>
              <a:rPr lang="nl-NL" dirty="0" err="1" smtClean="0"/>
              <a:t>any</a:t>
            </a:r>
            <a:r>
              <a:rPr lang="nl-NL" dirty="0" smtClean="0"/>
              <a:t> </a:t>
            </a:r>
            <a:r>
              <a:rPr lang="nl-NL" dirty="0" err="1" smtClean="0"/>
              <a:t>government</a:t>
            </a:r>
            <a:r>
              <a:rPr lang="nl-NL" dirty="0" smtClean="0"/>
              <a:t> agency</a:t>
            </a:r>
          </a:p>
          <a:p>
            <a:r>
              <a:rPr lang="nl-NL" dirty="0" smtClean="0"/>
              <a:t>No </a:t>
            </a:r>
            <a:r>
              <a:rPr lang="nl-NL" dirty="0" err="1" smtClean="0"/>
              <a:t>collection</a:t>
            </a:r>
            <a:r>
              <a:rPr lang="nl-NL" dirty="0" smtClean="0"/>
              <a:t> of money or opening bank account</a:t>
            </a:r>
          </a:p>
          <a:p>
            <a:r>
              <a:rPr lang="nl-NL" dirty="0" smtClean="0"/>
              <a:t>As </a:t>
            </a:r>
            <a:r>
              <a:rPr lang="nl-NL" dirty="0" err="1" smtClean="0"/>
              <a:t>yet</a:t>
            </a:r>
            <a:r>
              <a:rPr lang="nl-NL" dirty="0" smtClean="0"/>
              <a:t> no </a:t>
            </a:r>
            <a:r>
              <a:rPr lang="nl-NL" dirty="0" err="1" smtClean="0"/>
              <a:t>written</a:t>
            </a:r>
            <a:r>
              <a:rPr lang="nl-NL" dirty="0" smtClean="0"/>
              <a:t> </a:t>
            </a:r>
            <a:r>
              <a:rPr lang="nl-NL" dirty="0" err="1" smtClean="0"/>
              <a:t>regulations</a:t>
            </a:r>
            <a:r>
              <a:rPr lang="nl-NL" dirty="0" smtClean="0"/>
              <a:t> </a:t>
            </a:r>
          </a:p>
        </p:txBody>
      </p:sp>
    </p:spTree>
    <p:extLst>
      <p:ext uri="{BB962C8B-B14F-4D97-AF65-F5344CB8AC3E}">
        <p14:creationId xmlns:p14="http://schemas.microsoft.com/office/powerpoint/2010/main" val="16943187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smtClean="0"/>
              <a:t>Organisatievorm – </a:t>
            </a:r>
            <a:r>
              <a:rPr lang="nl-NL" sz="4000" i="1" dirty="0" smtClean="0"/>
              <a:t>wat dan wel?</a:t>
            </a:r>
            <a:endParaRPr lang="nl-NL" sz="4000" i="1" dirty="0"/>
          </a:p>
        </p:txBody>
      </p:sp>
      <p:sp>
        <p:nvSpPr>
          <p:cNvPr id="3" name="Tijdelijke aanduiding voor inhoud 2"/>
          <p:cNvSpPr>
            <a:spLocks noGrp="1"/>
          </p:cNvSpPr>
          <p:nvPr>
            <p:ph idx="1"/>
          </p:nvPr>
        </p:nvSpPr>
        <p:spPr>
          <a:xfrm>
            <a:off x="673224" y="1484784"/>
            <a:ext cx="7931224" cy="4525963"/>
          </a:xfrm>
        </p:spPr>
        <p:txBody>
          <a:bodyPr/>
          <a:lstStyle/>
          <a:p>
            <a:pPr marL="0" indent="0" algn="ctr">
              <a:buNone/>
            </a:pPr>
            <a:r>
              <a:rPr lang="nl-NL" dirty="0" smtClean="0"/>
              <a:t>Een vorm die specifiek aan de behoefte van het Warande bewonersbestand voldoet en haalbaar is.</a:t>
            </a:r>
          </a:p>
          <a:p>
            <a:pPr marL="0" indent="0" algn="ctr">
              <a:buNone/>
            </a:pPr>
            <a:endParaRPr lang="nl-NL" dirty="0"/>
          </a:p>
          <a:p>
            <a:pPr marL="0" indent="0" algn="ctr">
              <a:buNone/>
            </a:pPr>
            <a:r>
              <a:rPr lang="nl-NL" dirty="0" smtClean="0"/>
              <a:t>Wat telt is  dat een bewonerscommissie te allen tijde representatief is voor  haar achterban.</a:t>
            </a:r>
            <a:endParaRPr lang="nl-NL" dirty="0"/>
          </a:p>
        </p:txBody>
      </p:sp>
      <p:sp>
        <p:nvSpPr>
          <p:cNvPr id="4" name="Rechthoek 3"/>
          <p:cNvSpPr/>
          <p:nvPr/>
        </p:nvSpPr>
        <p:spPr>
          <a:xfrm>
            <a:off x="4429852" y="5877272"/>
            <a:ext cx="574196" cy="923330"/>
          </a:xfrm>
          <a:prstGeom prst="rect">
            <a:avLst/>
          </a:prstGeom>
          <a:noFill/>
        </p:spPr>
        <p:txBody>
          <a:bodyPr wrap="none" lIns="91440" tIns="45720" rIns="91440" bIns="45720">
            <a:spAutoFit/>
          </a:bodyPr>
          <a:lstStyle/>
          <a:p>
            <a:pPr algn="ctr"/>
            <a:r>
              <a:rPr lang="nl-NL"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rPr>
              <a:t>R</a:t>
            </a:r>
            <a:endParaRPr lang="nl-NL" sz="54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endParaRPr>
          </a:p>
        </p:txBody>
      </p:sp>
      <p:sp>
        <p:nvSpPr>
          <p:cNvPr id="5" name="Rechthoek 4"/>
          <p:cNvSpPr/>
          <p:nvPr/>
        </p:nvSpPr>
        <p:spPr>
          <a:xfrm>
            <a:off x="3779912" y="5157192"/>
            <a:ext cx="574196" cy="923330"/>
          </a:xfrm>
          <a:prstGeom prst="rect">
            <a:avLst/>
          </a:prstGeom>
          <a:noFill/>
        </p:spPr>
        <p:txBody>
          <a:bodyPr wrap="none" lIns="91440" tIns="45720" rIns="91440" bIns="45720">
            <a:spAutoFit/>
          </a:bodyPr>
          <a:lstStyle/>
          <a:p>
            <a:pPr algn="ctr"/>
            <a:r>
              <a:rPr lang="nl-NL"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rPr>
              <a:t>R</a:t>
            </a:r>
            <a:endParaRPr lang="nl-NL" sz="54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endParaRPr>
          </a:p>
        </p:txBody>
      </p:sp>
      <p:sp>
        <p:nvSpPr>
          <p:cNvPr id="6" name="Tekstvak 5"/>
          <p:cNvSpPr txBox="1"/>
          <p:nvPr/>
        </p:nvSpPr>
        <p:spPr>
          <a:xfrm>
            <a:off x="4814916" y="5301208"/>
            <a:ext cx="2637404" cy="523220"/>
          </a:xfrm>
          <a:prstGeom prst="rect">
            <a:avLst/>
          </a:prstGeom>
          <a:noFill/>
        </p:spPr>
        <p:txBody>
          <a:bodyPr wrap="square" rtlCol="0">
            <a:spAutoFit/>
          </a:bodyPr>
          <a:lstStyle/>
          <a:p>
            <a:r>
              <a:rPr lang="nl-NL" sz="2800" dirty="0" smtClean="0"/>
              <a:t>representatief</a:t>
            </a:r>
            <a:endParaRPr lang="nl-NL" sz="2800" dirty="0"/>
          </a:p>
        </p:txBody>
      </p:sp>
      <p:sp>
        <p:nvSpPr>
          <p:cNvPr id="7" name="Tekstvak 6"/>
          <p:cNvSpPr txBox="1"/>
          <p:nvPr/>
        </p:nvSpPr>
        <p:spPr>
          <a:xfrm>
            <a:off x="5652120" y="6162070"/>
            <a:ext cx="2637404" cy="523220"/>
          </a:xfrm>
          <a:prstGeom prst="rect">
            <a:avLst/>
          </a:prstGeom>
          <a:noFill/>
        </p:spPr>
        <p:txBody>
          <a:bodyPr wrap="square" rtlCol="0">
            <a:spAutoFit/>
          </a:bodyPr>
          <a:lstStyle/>
          <a:p>
            <a:r>
              <a:rPr lang="nl-NL" sz="2800" dirty="0" smtClean="0"/>
              <a:t>relevant</a:t>
            </a:r>
            <a:endParaRPr lang="nl-NL" sz="2800" dirty="0"/>
          </a:p>
        </p:txBody>
      </p:sp>
    </p:spTree>
    <p:extLst>
      <p:ext uri="{BB962C8B-B14F-4D97-AF65-F5344CB8AC3E}">
        <p14:creationId xmlns:p14="http://schemas.microsoft.com/office/powerpoint/2010/main" val="4228869509"/>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1762</TotalTime>
  <Words>2417</Words>
  <Application>Microsoft Office PowerPoint</Application>
  <PresentationFormat>Diavoorstelling (4:3)</PresentationFormat>
  <Paragraphs>189</Paragraphs>
  <Slides>22</Slides>
  <Notes>22</Notes>
  <HiddenSlides>3</HiddenSlides>
  <MMClips>0</MMClips>
  <ScaleCrop>false</ScaleCrop>
  <HeadingPairs>
    <vt:vector size="4" baseType="variant">
      <vt:variant>
        <vt:lpstr>Thema</vt:lpstr>
      </vt:variant>
      <vt:variant>
        <vt:i4>1</vt:i4>
      </vt:variant>
      <vt:variant>
        <vt:lpstr>Diatitels</vt:lpstr>
      </vt:variant>
      <vt:variant>
        <vt:i4>22</vt:i4>
      </vt:variant>
    </vt:vector>
  </HeadingPairs>
  <TitlesOfParts>
    <vt:vector size="23" baseType="lpstr">
      <vt:lpstr>Kantoorthema</vt:lpstr>
      <vt:lpstr>KLANKBORD WARANDE De bewonerscommissie voor u allemaal!</vt:lpstr>
      <vt:lpstr>KLANKBORD WARANDE Your tenants’ association!</vt:lpstr>
      <vt:lpstr>Doel van de oprichtingsbijeenkomst</vt:lpstr>
      <vt:lpstr>Purpose of the meeting</vt:lpstr>
      <vt:lpstr>Doelstellingen </vt:lpstr>
      <vt:lpstr>Objectives </vt:lpstr>
      <vt:lpstr>Organisatievorm – wat niet?</vt:lpstr>
      <vt:lpstr>Organizational structure – what not?  </vt:lpstr>
      <vt:lpstr>Organisatievorm – wat dan wel?</vt:lpstr>
      <vt:lpstr>Organizational structure</vt:lpstr>
      <vt:lpstr>PowerPoint-presentatie</vt:lpstr>
      <vt:lpstr>PowerPoint-presentatie</vt:lpstr>
      <vt:lpstr>PowerPoint-presentatie</vt:lpstr>
      <vt:lpstr>Interne communicatie</vt:lpstr>
      <vt:lpstr>Internal communication</vt:lpstr>
      <vt:lpstr>Halfjaarplan </vt:lpstr>
      <vt:lpstr>Half Year Plan </vt:lpstr>
      <vt:lpstr>Samenvatting </vt:lpstr>
      <vt:lpstr>Summary </vt:lpstr>
      <vt:lpstr>Aantal leden </vt:lpstr>
      <vt:lpstr>Diversiteit bewonersbestand</vt:lpstr>
      <vt:lpstr>Eisen aan representativiteit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jan</dc:creator>
  <cp:lastModifiedBy>jan</cp:lastModifiedBy>
  <cp:revision>121</cp:revision>
  <dcterms:created xsi:type="dcterms:W3CDTF">2014-10-16T14:01:37Z</dcterms:created>
  <dcterms:modified xsi:type="dcterms:W3CDTF">2014-12-09T12:32:12Z</dcterms:modified>
</cp:coreProperties>
</file>