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9" r:id="rId4"/>
    <p:sldId id="266" r:id="rId5"/>
    <p:sldId id="258" r:id="rId6"/>
    <p:sldId id="265" r:id="rId7"/>
    <p:sldId id="257" r:id="rId8"/>
    <p:sldId id="261" r:id="rId9"/>
    <p:sldId id="260" r:id="rId10"/>
    <p:sldId id="264" r:id="rId11"/>
    <p:sldId id="268" r:id="rId12"/>
    <p:sldId id="263" r:id="rId13"/>
    <p:sldId id="267" r:id="rId14"/>
    <p:sldId id="262" r:id="rId15"/>
    <p:sldId id="272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83274" autoAdjust="0"/>
  </p:normalViewPr>
  <p:slideViewPr>
    <p:cSldViewPr>
      <p:cViewPr varScale="1">
        <p:scale>
          <a:sx n="61" d="100"/>
          <a:sy n="61" d="100"/>
        </p:scale>
        <p:origin x="-17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4ECEE-F13F-4250-90C3-CF0C00881398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81BC9-A495-4794-848F-F67A1C51E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21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81BC9-A495-4794-848F-F67A1C51EE5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32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56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2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76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84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45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38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161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25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56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11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65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6DCE-07D9-49BD-986F-B7AC3BE9A677}" type="datetimeFigureOut">
              <a:rPr lang="nl-NL" smtClean="0"/>
              <a:t>29-11-2016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6716-FF79-4004-8498-0FC3580E59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53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lankbordwarande.jouwweb.n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uiderparkbc.jouwweb.nl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zuiderparkbc.jouwweb.nl/aandachtsgebied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klankbordwarande.jouwweb.nl/poll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utaties%202014%20e.v.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lankbordwarande.jouwweb.nl/archie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lankbordwarande.jouwweb.nl/ontwikkeling-servicekosten-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lankbordwarande.jouwweb.nl/algemene-verlicht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1547664" y="248261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Agenda</a:t>
            </a:r>
            <a:br>
              <a:rPr lang="nl-NL" sz="3600" dirty="0" smtClean="0"/>
            </a:br>
            <a:r>
              <a:rPr lang="nl-NL" sz="3600" dirty="0" smtClean="0"/>
              <a:t>Bewonersvergadering Warande  1-12-2016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1547664" y="2308620"/>
            <a:ext cx="73899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 smtClean="0">
                <a:solidFill>
                  <a:srgbClr val="0070C0"/>
                </a:solidFill>
              </a:rPr>
              <a:t>Opening </a:t>
            </a:r>
            <a:r>
              <a:rPr lang="nl-NL" sz="2800" dirty="0" smtClean="0"/>
              <a:t>     </a:t>
            </a:r>
            <a:r>
              <a:rPr lang="nl-NL" sz="2800" dirty="0" smtClean="0">
                <a:solidFill>
                  <a:srgbClr val="0070C0"/>
                </a:solidFill>
              </a:rPr>
              <a:t>19.30 u</a:t>
            </a:r>
            <a:r>
              <a:rPr lang="nl-NL" sz="2800" dirty="0" smtClean="0"/>
              <a:t>                  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Terugblik op 2016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Op basis van thema’s /aandachtsgebieden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Beleid  &amp; Plannen voor 2017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Ronde Tafel Discussie  - aanvang 20.30 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Sluiting  - uiterlijk 22.00 u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6084168" y="5192032"/>
            <a:ext cx="288032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/>
              <a:t>Opening </a:t>
            </a:r>
            <a:r>
              <a:rPr lang="nl-NL" i="1" dirty="0" err="1" smtClean="0"/>
              <a:t>remarks</a:t>
            </a:r>
            <a:endParaRPr lang="nl-NL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/>
              <a:t>Review 2016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/>
              <a:t>Policy </a:t>
            </a:r>
            <a:r>
              <a:rPr lang="nl-NL" i="1" dirty="0" err="1" smtClean="0"/>
              <a:t>and</a:t>
            </a:r>
            <a:r>
              <a:rPr lang="nl-NL" i="1" dirty="0" smtClean="0"/>
              <a:t> </a:t>
            </a:r>
            <a:r>
              <a:rPr lang="nl-NL" i="1" dirty="0" err="1" smtClean="0"/>
              <a:t>Plans</a:t>
            </a:r>
            <a:r>
              <a:rPr lang="nl-NL" i="1" dirty="0" smtClean="0"/>
              <a:t>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err="1" smtClean="0"/>
              <a:t>Round</a:t>
            </a:r>
            <a:r>
              <a:rPr lang="nl-NL" i="1" dirty="0" smtClean="0"/>
              <a:t> </a:t>
            </a:r>
            <a:r>
              <a:rPr lang="nl-NL" i="1" dirty="0" err="1" smtClean="0"/>
              <a:t>Table</a:t>
            </a:r>
            <a:r>
              <a:rPr lang="nl-NL" i="1" dirty="0" smtClean="0"/>
              <a:t> </a:t>
            </a:r>
            <a:r>
              <a:rPr lang="nl-NL" i="1" dirty="0" err="1" smtClean="0"/>
              <a:t>Discussion</a:t>
            </a:r>
            <a:endParaRPr lang="nl-NL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err="1" smtClean="0"/>
              <a:t>Closing</a:t>
            </a:r>
            <a:r>
              <a:rPr lang="nl-NL" i="1" dirty="0" smtClean="0"/>
              <a:t> </a:t>
            </a:r>
            <a:r>
              <a:rPr lang="nl-NL" i="1" dirty="0" err="1"/>
              <a:t>r</a:t>
            </a:r>
            <a:r>
              <a:rPr lang="nl-NL" i="1" dirty="0" err="1" smtClean="0"/>
              <a:t>emarks</a:t>
            </a:r>
            <a:r>
              <a:rPr lang="nl-NL" i="1" dirty="0" smtClean="0"/>
              <a:t> </a:t>
            </a:r>
            <a:endParaRPr lang="nl-NL" i="1" dirty="0"/>
          </a:p>
        </p:txBody>
      </p:sp>
      <p:sp>
        <p:nvSpPr>
          <p:cNvPr id="2" name="PIJL-RECHTS 1"/>
          <p:cNvSpPr/>
          <p:nvPr/>
        </p:nvSpPr>
        <p:spPr>
          <a:xfrm>
            <a:off x="467544" y="2348880"/>
            <a:ext cx="780248" cy="472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4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051720" y="24826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Periodiek overleg met </a:t>
            </a:r>
            <a:r>
              <a:rPr lang="nl-NL" sz="3600" dirty="0" err="1" smtClean="0"/>
              <a:t>vb&amp;t</a:t>
            </a:r>
            <a:endParaRPr lang="nl-NL" sz="3600" dirty="0"/>
          </a:p>
        </p:txBody>
      </p:sp>
      <p:sp>
        <p:nvSpPr>
          <p:cNvPr id="2" name="Tekstvak 1"/>
          <p:cNvSpPr txBox="1"/>
          <p:nvPr/>
        </p:nvSpPr>
        <p:spPr>
          <a:xfrm>
            <a:off x="6084168" y="883985"/>
            <a:ext cx="223224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smtClean="0"/>
              <a:t>Meetings w/ </a:t>
            </a:r>
            <a:r>
              <a:rPr lang="nl-NL" i="1" dirty="0" err="1" smtClean="0"/>
              <a:t>vb&amp;t</a:t>
            </a:r>
            <a:endParaRPr lang="nl-NL" i="1" dirty="0"/>
          </a:p>
        </p:txBody>
      </p:sp>
      <p:sp>
        <p:nvSpPr>
          <p:cNvPr id="7" name="Tekstvak 6"/>
          <p:cNvSpPr txBox="1"/>
          <p:nvPr/>
        </p:nvSpPr>
        <p:spPr>
          <a:xfrm>
            <a:off x="251520" y="1556792"/>
            <a:ext cx="9001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Halfjaarlijks voorafgaand aan overleg </a:t>
            </a:r>
            <a:r>
              <a:rPr lang="nl-NL" sz="2800" dirty="0" err="1" smtClean="0"/>
              <a:t>vb&amp;t</a:t>
            </a:r>
            <a:r>
              <a:rPr lang="nl-NL" sz="2800" dirty="0" smtClean="0"/>
              <a:t>  - Archipel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Deelname </a:t>
            </a:r>
            <a:r>
              <a:rPr lang="nl-NL" sz="2800" dirty="0" err="1"/>
              <a:t>v</a:t>
            </a:r>
            <a:r>
              <a:rPr lang="nl-NL" sz="2800" dirty="0" err="1" smtClean="0"/>
              <a:t>b&amp;t</a:t>
            </a:r>
            <a:r>
              <a:rPr lang="nl-NL" sz="2800" dirty="0" smtClean="0"/>
              <a:t>: accountmanager, technisch manager</a:t>
            </a:r>
          </a:p>
          <a:p>
            <a:r>
              <a:rPr lang="nl-NL" sz="2400" dirty="0" smtClean="0"/>
              <a:t>       </a:t>
            </a:r>
            <a:r>
              <a:rPr lang="nl-NL" sz="2400" i="1" dirty="0" smtClean="0"/>
              <a:t>medio </a:t>
            </a:r>
            <a:r>
              <a:rPr lang="nl-NL" sz="2400" i="1" dirty="0"/>
              <a:t>2016 nieuwe technisch manager aangesteld; eind </a:t>
            </a:r>
            <a:r>
              <a:rPr lang="nl-NL" sz="2400" i="1" dirty="0" smtClean="0"/>
              <a:t>2016</a:t>
            </a:r>
            <a:br>
              <a:rPr lang="nl-NL" sz="2400" i="1" dirty="0" smtClean="0"/>
            </a:br>
            <a:r>
              <a:rPr lang="nl-NL" sz="2400" i="1" dirty="0" smtClean="0"/>
              <a:t>       extra functie van </a:t>
            </a:r>
            <a:r>
              <a:rPr lang="nl-NL" sz="2400" i="1" dirty="0" err="1" smtClean="0"/>
              <a:t>jr</a:t>
            </a:r>
            <a:r>
              <a:rPr lang="nl-NL" sz="2400" i="1" dirty="0" smtClean="0"/>
              <a:t> </a:t>
            </a:r>
            <a:r>
              <a:rPr lang="nl-NL" sz="2400" i="1" dirty="0"/>
              <a:t>accountmanager </a:t>
            </a:r>
            <a:endParaRPr lang="nl-NL" sz="24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Overleg open voor bijwonen door bewonersraad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U</a:t>
            </a:r>
            <a:r>
              <a:rPr lang="nl-NL" sz="2800" dirty="0" smtClean="0"/>
              <a:t>itgebreid met BC Zuiderpark overleg voor alle niet-complex gebonden zaken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Prettige overlegsfeer; constructief overleg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Belangrijkste onderwerpen laatste overleg d.d. 13 okt: </a:t>
            </a:r>
            <a:r>
              <a:rPr lang="nl-NL" sz="2400" i="1" dirty="0" smtClean="0"/>
              <a:t>huisregels, evaluatie schoonmaakservice, lopende projecten</a:t>
            </a:r>
          </a:p>
          <a:p>
            <a:r>
              <a:rPr lang="nl-NL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660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051720" y="24826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Interne communicatie 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6084168" y="883985"/>
            <a:ext cx="266429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Internal</a:t>
            </a:r>
            <a:r>
              <a:rPr lang="nl-NL" i="1" dirty="0" smtClean="0"/>
              <a:t>  </a:t>
            </a:r>
            <a:r>
              <a:rPr lang="nl-NL" i="1" dirty="0" err="1" smtClean="0"/>
              <a:t>communications</a:t>
            </a:r>
            <a:endParaRPr lang="nl-NL" i="1" dirty="0"/>
          </a:p>
        </p:txBody>
      </p:sp>
      <p:sp>
        <p:nvSpPr>
          <p:cNvPr id="2" name="Tekstvak 1"/>
          <p:cNvSpPr txBox="1"/>
          <p:nvPr/>
        </p:nvSpPr>
        <p:spPr>
          <a:xfrm>
            <a:off x="1247792" y="1772816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Primair communicatiemiddel: e-mail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Twee gratis websites  gelanceerd voor opslag en opvraag “niet-vluchtige”  informatie</a:t>
            </a:r>
            <a:br>
              <a:rPr lang="nl-NL" sz="2800" dirty="0" smtClean="0"/>
            </a:br>
            <a:r>
              <a:rPr lang="nl-NL" sz="2800" dirty="0" smtClean="0"/>
              <a:t>	- </a:t>
            </a:r>
            <a:r>
              <a:rPr lang="nl-NL" sz="2800" dirty="0" smtClean="0">
                <a:hlinkClick r:id="rId3"/>
              </a:rPr>
              <a:t>Klankbord Warande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	- </a:t>
            </a:r>
            <a:r>
              <a:rPr lang="nl-NL" sz="2800" dirty="0" smtClean="0">
                <a:hlinkClick r:id="rId4"/>
              </a:rPr>
              <a:t>BC Zuiderpark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Warande Klanken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Verre toekomstmuziek:  gebruik van </a:t>
            </a:r>
            <a:r>
              <a:rPr lang="nl-NL" sz="2800" dirty="0" err="1" smtClean="0"/>
              <a:t>social</a:t>
            </a:r>
            <a:r>
              <a:rPr lang="nl-NL" sz="2800" dirty="0" smtClean="0"/>
              <a:t> media als aanvullend communicatiemedium voor actuele berichtgeving</a:t>
            </a:r>
          </a:p>
          <a:p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2741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339752" y="24826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Serviceberichten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6084168" y="883985"/>
            <a:ext cx="187220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smtClean="0"/>
              <a:t>Service </a:t>
            </a:r>
            <a:r>
              <a:rPr lang="nl-NL" i="1" dirty="0" err="1" smtClean="0"/>
              <a:t>messages</a:t>
            </a:r>
            <a:endParaRPr lang="nl-NL" i="1" dirty="0"/>
          </a:p>
        </p:txBody>
      </p:sp>
      <p:sp>
        <p:nvSpPr>
          <p:cNvPr id="2" name="Tekstvak 1"/>
          <p:cNvSpPr txBox="1"/>
          <p:nvPr/>
        </p:nvSpPr>
        <p:spPr>
          <a:xfrm>
            <a:off x="539552" y="1484784"/>
            <a:ext cx="820891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Meestal mededelingen over storingen </a:t>
            </a:r>
            <a:r>
              <a:rPr lang="nl-NL" sz="2800" dirty="0"/>
              <a:t>/</a:t>
            </a:r>
            <a:r>
              <a:rPr lang="nl-NL" sz="2800" dirty="0" smtClean="0"/>
              <a:t>defecten; distributie voornamelijk per e-mail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Aantal (verschillende) serviceberichten in 2016:  13</a:t>
            </a:r>
            <a:br>
              <a:rPr lang="nl-NL" sz="2800" dirty="0" smtClean="0"/>
            </a:br>
            <a:r>
              <a:rPr lang="nl-NL" sz="2400" dirty="0" smtClean="0"/>
              <a:t>Het merendeel van de serviceberichten is vervolgens opgevolgd door een of meer updates.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L</a:t>
            </a:r>
            <a:r>
              <a:rPr lang="nl-NL" sz="2800" dirty="0" smtClean="0"/>
              <a:t>angdurigere storingen/defecten in 2016: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Roldeur garage  –  sluitingssysteem; herstel </a:t>
            </a:r>
            <a:r>
              <a:rPr lang="nl-NL" sz="2400" dirty="0" err="1" smtClean="0"/>
              <a:t>grondlus</a:t>
            </a:r>
            <a:r>
              <a:rPr lang="nl-NL" sz="2400" dirty="0" smtClean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Afgebroken  DOM protector fietsersingang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Uitgevallen programmering entree Warande-M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u="sng" dirty="0" smtClean="0"/>
              <a:t>Nog lopend</a:t>
            </a:r>
            <a:r>
              <a:rPr lang="nl-NL" sz="2400" dirty="0" smtClean="0"/>
              <a:t>: vervanging motor </a:t>
            </a:r>
            <a:r>
              <a:rPr lang="nl-NL" sz="2400" dirty="0" err="1" smtClean="0"/>
              <a:t>Besam</a:t>
            </a:r>
            <a:r>
              <a:rPr lang="nl-NL" sz="2400" dirty="0" smtClean="0"/>
              <a:t>-draaiautomaat liftopgang Noord in parkeergarage</a:t>
            </a:r>
          </a:p>
          <a:p>
            <a:pPr lvl="1"/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     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035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Vorm 401"/>
          <p:cNvSpPr>
            <a:spLocks noChangeArrowheads="1"/>
          </p:cNvSpPr>
          <p:nvPr/>
        </p:nvSpPr>
        <p:spPr bwMode="auto">
          <a:xfrm flipV="1">
            <a:off x="23280" y="747778"/>
            <a:ext cx="1407276" cy="5345517"/>
          </a:xfrm>
          <a:prstGeom prst="roundRect">
            <a:avLst>
              <a:gd name="adj" fmla="val 3731"/>
            </a:avLst>
          </a:prstGeom>
          <a:solidFill>
            <a:srgbClr val="D3DFEE"/>
          </a:solidFill>
          <a:scene3d>
            <a:camera prst="perspectiveLeft"/>
            <a:lightRig rig="threePt" dir="t"/>
          </a:scene3d>
          <a:sp3d>
            <a:bevelT w="139700" h="139700" prst="divot"/>
          </a:sp3d>
          <a:extLst>
            <a:ext uri="{91240B29-F687-4F45-9708-019B960494DF}">
              <a14:hiddenLine xmlns:a14="http://schemas.microsoft.com/office/drawing/2010/main" w="12700">
                <a:solidFill>
                  <a:srgbClr val="E36C0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562100" dir="16200000" sy="-100000" rotWithShape="0">
                    <a:srgbClr val="31849B"/>
                  </a:outerShdw>
                </a:effectLst>
              </a14:hiddenEffects>
            </a:ext>
          </a:extLst>
        </p:spPr>
        <p:txBody>
          <a:bodyPr rot="0" vert="horz" wrap="square" lIns="274320" tIns="274320" rIns="182880" bIns="91440" anchor="t" anchorCtr="0" upright="1">
            <a:noAutofit/>
            <a:flatTx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nl-NL" sz="1000" dirty="0">
              <a:solidFill>
                <a:srgbClr val="4F81BD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000" b="1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Warande Klanken</a:t>
            </a:r>
            <a:r>
              <a:rPr lang="nl-NL" sz="10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 zijn korte nieuwsberichten  van Klankbord Warande.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0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Verschijning is onregelmatig al naargelang er nieuws is.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0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Uitgegeven nieuwsbulletins worden gearchiveerd op de website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www.</a:t>
            </a:r>
            <a:b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klankbordwarande.</a:t>
            </a:r>
            <a:b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jouwweb.nl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www.</a:t>
            </a:r>
            <a:b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nl-NL" sz="900" dirty="0" err="1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zuiderparkbc</a:t>
            </a:r>
            <a: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.</a:t>
            </a:r>
            <a:b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jouwweb.nl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0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10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9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051720" y="24826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Warande Klanken 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6084168" y="883985"/>
            <a:ext cx="223224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smtClean="0"/>
              <a:t>Warande Sounds</a:t>
            </a:r>
            <a:endParaRPr lang="nl-NL" i="1" dirty="0"/>
          </a:p>
        </p:txBody>
      </p:sp>
      <p:sp>
        <p:nvSpPr>
          <p:cNvPr id="2" name="Tekstvak 1"/>
          <p:cNvSpPr txBox="1"/>
          <p:nvPr/>
        </p:nvSpPr>
        <p:spPr>
          <a:xfrm>
            <a:off x="2068727" y="1714484"/>
            <a:ext cx="60486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In 2016 3x verschenen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Beperkt tot een A4-tje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Simultane verspreiding  per mail ( in </a:t>
            </a:r>
            <a:r>
              <a:rPr lang="nl-NL" sz="2800" dirty="0"/>
              <a:t>twee </a:t>
            </a:r>
            <a:r>
              <a:rPr lang="nl-NL" sz="2800" dirty="0" smtClean="0"/>
              <a:t>talen) en als </a:t>
            </a:r>
            <a:r>
              <a:rPr lang="nl-NL" sz="2800" i="1" dirty="0" smtClean="0"/>
              <a:t>hard copy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Vervangt leesmap voor bewoners niet bereikbaar per e-mail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Nieuws anders dan  serviceberichten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51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267744" y="303339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Beleid &amp; Plannen 2017</a:t>
            </a:r>
            <a:endParaRPr lang="nl-NL" sz="3600" dirty="0"/>
          </a:p>
        </p:txBody>
      </p:sp>
      <p:sp>
        <p:nvSpPr>
          <p:cNvPr id="2" name="Tekstvak 1"/>
          <p:cNvSpPr txBox="1"/>
          <p:nvPr/>
        </p:nvSpPr>
        <p:spPr>
          <a:xfrm>
            <a:off x="1511152" y="1628800"/>
            <a:ext cx="76328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Visie Klankbord Warande ongewijzigd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Continuering van beleid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Hoofdaandachtsgebied in 2017:</a:t>
            </a:r>
            <a:br>
              <a:rPr lang="nl-NL" sz="2800" dirty="0" smtClean="0"/>
            </a:br>
            <a:r>
              <a:rPr lang="nl-NL" sz="2800" dirty="0" smtClean="0"/>
              <a:t>definitieve terreininrichting  Zuiderpark</a:t>
            </a:r>
            <a:br>
              <a:rPr lang="nl-NL" sz="2800" dirty="0" smtClean="0"/>
            </a:br>
            <a:r>
              <a:rPr lang="nl-NL" sz="2400" dirty="0" smtClean="0">
                <a:hlinkClick r:id="rId3"/>
              </a:rPr>
              <a:t>http://zuiderparkbc.jouwweb.nl/aandachtsgebieden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Eventueel consultatie achterban middels een poll:</a:t>
            </a:r>
            <a:br>
              <a:rPr lang="nl-NL" sz="2400" dirty="0" smtClean="0"/>
            </a:br>
            <a:r>
              <a:rPr lang="nl-NL" sz="2400" dirty="0" smtClean="0"/>
              <a:t> </a:t>
            </a:r>
            <a:r>
              <a:rPr lang="nl-NL" sz="2400" dirty="0" smtClean="0">
                <a:hlinkClick r:id="rId4"/>
              </a:rPr>
              <a:t>demonstratie van een poll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6084168" y="883985"/>
            <a:ext cx="223224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smtClean="0"/>
              <a:t>Policy &amp; </a:t>
            </a:r>
            <a:r>
              <a:rPr lang="nl-NL" i="1" dirty="0" err="1" smtClean="0"/>
              <a:t>Plans</a:t>
            </a:r>
            <a:r>
              <a:rPr lang="nl-NL" i="1" dirty="0" smtClean="0"/>
              <a:t> 2017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1272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267744" y="303339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Ronde Tafel Discussie </a:t>
            </a:r>
            <a:endParaRPr lang="nl-NL" sz="3600" dirty="0"/>
          </a:p>
        </p:txBody>
      </p:sp>
      <p:pic>
        <p:nvPicPr>
          <p:cNvPr id="7" name="Afbeelding 6" descr="C:\Users\jan\AppData\Local\Microsoft\Windows\INetCache\IE\6Q02DUGB\vergadering[1]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4" y="1711566"/>
            <a:ext cx="4371264" cy="31575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/>
          <p:cNvSpPr txBox="1"/>
          <p:nvPr/>
        </p:nvSpPr>
        <p:spPr>
          <a:xfrm>
            <a:off x="349017" y="4680168"/>
            <a:ext cx="82227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/>
              <a:t>O</a:t>
            </a:r>
            <a:r>
              <a:rPr lang="nl-NL" sz="2800" u="sng" dirty="0" smtClean="0"/>
              <a:t>nderwerp</a:t>
            </a:r>
            <a:r>
              <a:rPr lang="nl-NL" sz="2800" dirty="0" smtClean="0"/>
              <a:t>:  </a:t>
            </a:r>
            <a:br>
              <a:rPr lang="nl-NL" sz="2800" dirty="0" smtClean="0"/>
            </a:br>
            <a:r>
              <a:rPr lang="nl-NL" sz="2800" dirty="0" smtClean="0"/>
              <a:t>afsluitbare liftportieken in parkeergarage</a:t>
            </a:r>
          </a:p>
          <a:p>
            <a:endParaRPr lang="nl-NL" sz="2800" dirty="0" smtClean="0"/>
          </a:p>
          <a:p>
            <a:r>
              <a:rPr lang="nl-NL" sz="2800" dirty="0" smtClean="0"/>
              <a:t>‘Meningenmatrix’ voorbereid door Klankbord Warande 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6084168" y="883985"/>
            <a:ext cx="23762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Round</a:t>
            </a:r>
            <a:r>
              <a:rPr lang="nl-NL" i="1" dirty="0" smtClean="0"/>
              <a:t> </a:t>
            </a:r>
            <a:r>
              <a:rPr lang="nl-NL" i="1" dirty="0" err="1" smtClean="0"/>
              <a:t>table</a:t>
            </a:r>
            <a:r>
              <a:rPr lang="nl-NL" i="1" dirty="0" smtClean="0"/>
              <a:t> </a:t>
            </a:r>
            <a:r>
              <a:rPr lang="nl-NL" i="1" dirty="0" err="1" smtClean="0"/>
              <a:t>discussion</a:t>
            </a:r>
            <a:endParaRPr lang="nl-NL" i="1" dirty="0"/>
          </a:p>
        </p:txBody>
      </p:sp>
      <p:sp>
        <p:nvSpPr>
          <p:cNvPr id="9" name="Tekstvak 8"/>
          <p:cNvSpPr txBox="1"/>
          <p:nvPr/>
        </p:nvSpPr>
        <p:spPr>
          <a:xfrm>
            <a:off x="4435865" y="1951534"/>
            <a:ext cx="471601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 smtClean="0"/>
              <a:t>Doel</a:t>
            </a:r>
            <a:r>
              <a:rPr lang="nl-NL" sz="28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i</a:t>
            </a:r>
            <a:r>
              <a:rPr lang="nl-NL" sz="2800" dirty="0" smtClean="0"/>
              <a:t>n een uitdagende  discussie alle meningen op tafel krijgen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v</a:t>
            </a:r>
            <a:r>
              <a:rPr lang="nl-NL" sz="2800" dirty="0" smtClean="0"/>
              <a:t>erdiepen inzicht voor (later) betere besluitvorming</a:t>
            </a:r>
          </a:p>
          <a:p>
            <a:endParaRPr lang="nl-NL" sz="2800" dirty="0" smtClean="0"/>
          </a:p>
        </p:txBody>
      </p:sp>
      <p:sp>
        <p:nvSpPr>
          <p:cNvPr id="12" name="pp_status"/>
          <p:cNvSpPr txBox="1"/>
          <p:nvPr/>
        </p:nvSpPr>
        <p:spPr>
          <a:xfrm>
            <a:off x="5715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nl-NL" sz="900">
              <a:solidFill>
                <a:srgbClr val="FF0000"/>
              </a:solidFill>
              <a:latin typeface="Segoe UI"/>
            </a:endParaRPr>
          </a:p>
        </p:txBody>
      </p:sp>
      <p:sp>
        <p:nvSpPr>
          <p:cNvPr id="21" name="pp_status"/>
          <p:cNvSpPr txBox="1"/>
          <p:nvPr/>
        </p:nvSpPr>
        <p:spPr>
          <a:xfrm>
            <a:off x="5715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nl-NL" sz="900">
              <a:solidFill>
                <a:srgbClr val="FF0000"/>
              </a:solidFill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9397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267744" y="303339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Terugblik op 2016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2051720" y="1358837"/>
            <a:ext cx="691276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Huurdersbestand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Bewonersraad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Kwaliteit van wonen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Overkoepelende BC Zuiderpark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Sociale activiteiten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Servicekostenafrekening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Verlichtingsmanagement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Interne communicatie: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Serviceberichten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Warande Klanken 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2800" dirty="0" smtClean="0"/>
              <a:t> </a:t>
            </a:r>
            <a:endParaRPr lang="nl-NL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817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051720" y="237654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Huurdersbestand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5364088" y="883985"/>
            <a:ext cx="35283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smtClean="0"/>
              <a:t>Building </a:t>
            </a:r>
            <a:r>
              <a:rPr lang="nl-NL" i="1" dirty="0" err="1"/>
              <a:t>i</a:t>
            </a:r>
            <a:r>
              <a:rPr lang="nl-NL" i="1" dirty="0" err="1" smtClean="0"/>
              <a:t>nhabitation</a:t>
            </a:r>
            <a:r>
              <a:rPr lang="nl-NL" i="1" dirty="0" smtClean="0"/>
              <a:t> &amp; </a:t>
            </a:r>
            <a:r>
              <a:rPr lang="nl-NL" i="1" dirty="0" err="1" smtClean="0"/>
              <a:t>composition</a:t>
            </a:r>
            <a:endParaRPr lang="nl-NL" i="1" dirty="0"/>
          </a:p>
        </p:txBody>
      </p:sp>
      <p:sp>
        <p:nvSpPr>
          <p:cNvPr id="2" name="Tekstvak 1"/>
          <p:cNvSpPr txBox="1"/>
          <p:nvPr/>
        </p:nvSpPr>
        <p:spPr>
          <a:xfrm>
            <a:off x="1619672" y="1794105"/>
            <a:ext cx="6912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Opkomst voor  jaarvergadering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Mutaties 2013 – 2016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Huidige samenstelling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Onder 50 jaar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Expat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135683" y="588177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hlinkClick r:id="rId3" action="ppaction://hlinkfile"/>
              </a:rPr>
              <a:t>Huurdersbestand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051720" y="24826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Bewonersraad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6084168" y="883985"/>
            <a:ext cx="223224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Tenants</a:t>
            </a:r>
            <a:r>
              <a:rPr lang="nl-NL" i="1" dirty="0" smtClean="0"/>
              <a:t>’  council </a:t>
            </a:r>
            <a:endParaRPr lang="nl-NL" i="1" dirty="0"/>
          </a:p>
        </p:txBody>
      </p:sp>
      <p:sp>
        <p:nvSpPr>
          <p:cNvPr id="2" name="Tekstvak 1"/>
          <p:cNvSpPr txBox="1"/>
          <p:nvPr/>
        </p:nvSpPr>
        <p:spPr>
          <a:xfrm>
            <a:off x="827584" y="177281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Rol bewonersraad: zie Regeling bewonersraad</a:t>
            </a:r>
            <a:br>
              <a:rPr lang="nl-NL" sz="2800" dirty="0" smtClean="0"/>
            </a:br>
            <a:r>
              <a:rPr lang="nl-NL" sz="2800" dirty="0" smtClean="0"/>
              <a:t>te downloaden van </a:t>
            </a:r>
            <a:r>
              <a:rPr lang="nl-NL" sz="2800" dirty="0" smtClean="0">
                <a:hlinkClick r:id="rId3"/>
              </a:rPr>
              <a:t>webpagina 'Archief'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Plan verlichtingsmanagement goedgekeurd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Toezending conceptagenda periodiek overleg voor evt. aanvulling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Gelegenheid tot bijwonen periodiek overleg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Wordt op de hoogte gehouden over de belangrijkste lopende ‘discussies’ met </a:t>
            </a:r>
            <a:r>
              <a:rPr lang="nl-NL" sz="2800" dirty="0" err="1" smtClean="0"/>
              <a:t>vb&amp;t</a:t>
            </a:r>
            <a:r>
              <a:rPr lang="nl-NL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rgbClr val="FF0000"/>
                </a:solidFill>
              </a:rPr>
              <a:t>Versterking gewenst met een of twee bewoners uit Warande Noord 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339752" y="24826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Kwaliteit van wonen</a:t>
            </a:r>
            <a:endParaRPr lang="nl-NL" sz="3600" dirty="0"/>
          </a:p>
        </p:txBody>
      </p:sp>
      <p:sp>
        <p:nvSpPr>
          <p:cNvPr id="8" name="Tekstvak 7"/>
          <p:cNvSpPr txBox="1"/>
          <p:nvPr/>
        </p:nvSpPr>
        <p:spPr>
          <a:xfrm>
            <a:off x="6084168" y="883985"/>
            <a:ext cx="18002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smtClean="0"/>
              <a:t>Living </a:t>
            </a:r>
            <a:r>
              <a:rPr lang="nl-NL" i="1" dirty="0" err="1" smtClean="0"/>
              <a:t>conditions</a:t>
            </a:r>
            <a:endParaRPr lang="nl-NL" i="1" dirty="0"/>
          </a:p>
        </p:txBody>
      </p:sp>
      <p:sp>
        <p:nvSpPr>
          <p:cNvPr id="2" name="Tekstvak 1"/>
          <p:cNvSpPr txBox="1"/>
          <p:nvPr/>
        </p:nvSpPr>
        <p:spPr>
          <a:xfrm>
            <a:off x="1430556" y="1628800"/>
            <a:ext cx="69578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Inloopmatten liftportieken parkeerkelder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Verbodsbordjes hondenpoep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Mysterie </a:t>
            </a:r>
            <a:r>
              <a:rPr lang="nl-NL" sz="2800" dirty="0"/>
              <a:t>(af en toe blokkerend) sluitingssysteem roldeur </a:t>
            </a:r>
            <a:r>
              <a:rPr lang="nl-NL" sz="2800" dirty="0" smtClean="0"/>
              <a:t>opgelost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Rolstoelvriendelijke hoofdingangen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Enkele verbeteringen  op terrein gerealiseerd door BC Zuiderpark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Collectieve behartiging diverse  storingen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Diverse kleinere zaken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4924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1763688" y="33265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Overkoepelende BC Zuiderpark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5796136" y="883985"/>
            <a:ext cx="324036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Overarching</a:t>
            </a:r>
            <a:r>
              <a:rPr lang="nl-NL" i="1" dirty="0" smtClean="0"/>
              <a:t> </a:t>
            </a:r>
            <a:r>
              <a:rPr lang="nl-NL" i="1" dirty="0" err="1" smtClean="0"/>
              <a:t>tenants</a:t>
            </a:r>
            <a:r>
              <a:rPr lang="nl-NL" i="1" dirty="0" smtClean="0"/>
              <a:t>’ </a:t>
            </a:r>
            <a:r>
              <a:rPr lang="nl-NL" i="1" dirty="0" err="1" smtClean="0"/>
              <a:t>committee</a:t>
            </a:r>
            <a:r>
              <a:rPr lang="nl-NL" i="1" dirty="0" smtClean="0"/>
              <a:t> </a:t>
            </a:r>
            <a:endParaRPr lang="nl-NL" i="1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09" y="3789040"/>
            <a:ext cx="5747653" cy="2883981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39552" y="1772816"/>
            <a:ext cx="87849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Samenwerking BC Leilinde – Klankbord Warande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Gemeenschappelijke penningmeester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Gemeenschappelijke activiteitenwerkgroep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Gemeenschappelijke huurdersbelangen: terrein Zuiderpark  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966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016-09-02-BBQ-LeilWar-Ramon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26366"/>
            <a:ext cx="2822951" cy="158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339752" y="24826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Sociale activiteiten 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6084168" y="883985"/>
            <a:ext cx="165618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Social</a:t>
            </a:r>
            <a:r>
              <a:rPr lang="nl-NL" i="1" dirty="0" smtClean="0"/>
              <a:t> </a:t>
            </a:r>
            <a:r>
              <a:rPr lang="nl-NL" i="1" dirty="0" err="1" smtClean="0"/>
              <a:t>activities</a:t>
            </a:r>
            <a:endParaRPr lang="nl-NL" i="1" dirty="0"/>
          </a:p>
        </p:txBody>
      </p:sp>
      <p:sp>
        <p:nvSpPr>
          <p:cNvPr id="2" name="Tekstvak 1"/>
          <p:cNvSpPr txBox="1"/>
          <p:nvPr/>
        </p:nvSpPr>
        <p:spPr>
          <a:xfrm>
            <a:off x="1070516" y="1484784"/>
            <a:ext cx="72459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Aansluiting gezocht bij BC Leilinde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Zomeravond BBQ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Nieuwjaarsbijeenkomst 15 januari 2017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Jeu-de-boules; kaartclubjes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Verre toekomstmuziek: periodieke </a:t>
            </a:r>
            <a:r>
              <a:rPr lang="nl-NL" sz="2800" i="1" dirty="0" err="1" smtClean="0"/>
              <a:t>socials</a:t>
            </a:r>
            <a:r>
              <a:rPr lang="nl-NL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  <p:pic>
        <p:nvPicPr>
          <p:cNvPr id="1026" name="Picture 2" descr="2016-09-02-BBQ-LeilWar-Ramon-3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904745"/>
            <a:ext cx="3456384" cy="194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5671969" y="63548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Sociale denktank Warande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9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339752" y="24826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Servicekostenafrekening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6084168" y="883985"/>
            <a:ext cx="151216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smtClean="0"/>
              <a:t>Service </a:t>
            </a:r>
            <a:r>
              <a:rPr lang="nl-NL" i="1" dirty="0" err="1" smtClean="0"/>
              <a:t>costs</a:t>
            </a:r>
            <a:r>
              <a:rPr lang="nl-NL" i="1" dirty="0" smtClean="0"/>
              <a:t> </a:t>
            </a:r>
            <a:endParaRPr lang="nl-NL" i="1" dirty="0"/>
          </a:p>
        </p:txBody>
      </p:sp>
      <p:sp>
        <p:nvSpPr>
          <p:cNvPr id="2" name="Tekstvak 1"/>
          <p:cNvSpPr txBox="1"/>
          <p:nvPr/>
        </p:nvSpPr>
        <p:spPr>
          <a:xfrm>
            <a:off x="1691680" y="1844824"/>
            <a:ext cx="61926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Veel energie ingestoken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Door verlichtingsmanagement invloed op twee kostenposten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Verandering  ingaande 2017: contract met een ander bedrijf voor sleutelservice – niet langer Lock-It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5076056" y="53012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4932040" y="530120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hlinkClick r:id="rId3"/>
              </a:rPr>
              <a:t>Ontwikkeling servicekosten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11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-36512" y="-243408"/>
            <a:ext cx="1467068" cy="1559326"/>
            <a:chOff x="2922698" y="1211829"/>
            <a:chExt cx="1467068" cy="1559326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1211829"/>
              <a:ext cx="1147170" cy="1559326"/>
            </a:xfrm>
            <a:prstGeom prst="rect">
              <a:avLst/>
            </a:prstGeom>
          </p:spPr>
        </p:pic>
        <p:sp>
          <p:nvSpPr>
            <p:cNvPr id="3" name="Rechthoek 2"/>
            <p:cNvSpPr/>
            <p:nvPr/>
          </p:nvSpPr>
          <p:spPr>
            <a:xfrm>
              <a:off x="2922698" y="1457277"/>
              <a:ext cx="146706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l-NL" sz="1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Klankbord Warande</a:t>
              </a:r>
              <a:endParaRPr lang="nl-NL" sz="1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2339752" y="24826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Verlichtingsmanagement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6084168" y="883985"/>
            <a:ext cx="280831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Lighting</a:t>
            </a:r>
            <a:r>
              <a:rPr lang="nl-NL" i="1" dirty="0" smtClean="0"/>
              <a:t> management plan</a:t>
            </a:r>
            <a:endParaRPr lang="nl-NL" i="1" dirty="0"/>
          </a:p>
        </p:txBody>
      </p:sp>
      <p:sp>
        <p:nvSpPr>
          <p:cNvPr id="2" name="Tekstvak 1"/>
          <p:cNvSpPr txBox="1"/>
          <p:nvPr/>
        </p:nvSpPr>
        <p:spPr>
          <a:xfrm>
            <a:off x="863588" y="1669450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Daadwerkelijk ingevoerd begin 2016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Effecten: </a:t>
            </a:r>
          </a:p>
          <a:p>
            <a:r>
              <a:rPr lang="nl-NL" sz="2800" dirty="0"/>
              <a:t>	</a:t>
            </a:r>
            <a:r>
              <a:rPr lang="nl-NL" sz="2800" dirty="0" smtClean="0"/>
              <a:t>- minder elektriciteitsverbruik</a:t>
            </a:r>
          </a:p>
          <a:p>
            <a:r>
              <a:rPr lang="nl-NL" sz="2800" dirty="0"/>
              <a:t>	</a:t>
            </a:r>
            <a:r>
              <a:rPr lang="nl-NL" sz="2800" dirty="0" smtClean="0"/>
              <a:t>- besparing  kosten voor lampen(vervanging)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Schemerschakelaar fijn-afstelling gerealiseerd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Verantwoordelijkheidsscheiding tussen </a:t>
            </a:r>
            <a:r>
              <a:rPr lang="nl-NL" sz="2800" dirty="0" err="1" smtClean="0"/>
              <a:t>Mansfeld</a:t>
            </a:r>
            <a:r>
              <a:rPr lang="nl-NL" sz="2800" dirty="0" smtClean="0"/>
              <a:t> en </a:t>
            </a:r>
            <a:r>
              <a:rPr lang="nl-NL" sz="2800" dirty="0" err="1" smtClean="0"/>
              <a:t>wkgp</a:t>
            </a:r>
            <a:r>
              <a:rPr lang="nl-NL" sz="2800" dirty="0" smtClean="0"/>
              <a:t> verlichting van Klankbord Warande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err="1" smtClean="0"/>
              <a:t>Mansfeld</a:t>
            </a:r>
            <a:r>
              <a:rPr lang="nl-NL" sz="2800" dirty="0" smtClean="0"/>
              <a:t> onderhoud noodverlichting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Servicekostenvriendelijke bestelling lampen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5724128" y="588598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3"/>
              </a:rPr>
              <a:t>V</a:t>
            </a:r>
            <a:r>
              <a:rPr lang="nl-NL" dirty="0" smtClean="0">
                <a:hlinkClick r:id="rId3"/>
              </a:rPr>
              <a:t>erlichtingsmanagement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4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435</Words>
  <Application>Microsoft Office PowerPoint</Application>
  <PresentationFormat>Diavoorstelling (4:3)</PresentationFormat>
  <Paragraphs>150</Paragraphs>
  <Slides>15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de vries</dc:creator>
  <cp:lastModifiedBy>jan de vries</cp:lastModifiedBy>
  <cp:revision>90</cp:revision>
  <dcterms:created xsi:type="dcterms:W3CDTF">2016-10-12T16:51:21Z</dcterms:created>
  <dcterms:modified xsi:type="dcterms:W3CDTF">2016-11-29T21:08:43Z</dcterms:modified>
</cp:coreProperties>
</file>