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61" r:id="rId2"/>
    <p:sldId id="270" r:id="rId3"/>
    <p:sldId id="271" r:id="rId4"/>
    <p:sldId id="262" r:id="rId5"/>
    <p:sldId id="263" r:id="rId6"/>
    <p:sldId id="264" r:id="rId7"/>
    <p:sldId id="265" r:id="rId8"/>
    <p:sldId id="272" r:id="rId9"/>
    <p:sldId id="266" r:id="rId10"/>
    <p:sldId id="268" r:id="rId11"/>
    <p:sldId id="267" r:id="rId12"/>
    <p:sldId id="269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9822" autoAdjust="0"/>
  </p:normalViewPr>
  <p:slideViewPr>
    <p:cSldViewPr>
      <p:cViewPr>
        <p:scale>
          <a:sx n="85" d="100"/>
          <a:sy n="85" d="100"/>
        </p:scale>
        <p:origin x="-78" y="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Blad1!$A$2:$A$9</c:f>
              <c:strCache>
                <c:ptCount val="8"/>
                <c:pt idx="0">
                  <c:v>Gp 30</c:v>
                </c:pt>
                <c:pt idx="1">
                  <c:v>Gp 40</c:v>
                </c:pt>
                <c:pt idx="2">
                  <c:v>Gp 51</c:v>
                </c:pt>
                <c:pt idx="3">
                  <c:v>Gp 53</c:v>
                </c:pt>
                <c:pt idx="4">
                  <c:v>Gp 58</c:v>
                </c:pt>
                <c:pt idx="5">
                  <c:v>Gp 60</c:v>
                </c:pt>
                <c:pt idx="6">
                  <c:v>Gp 70</c:v>
                </c:pt>
                <c:pt idx="7">
                  <c:v>SOM </c:v>
                </c:pt>
              </c:strCache>
            </c:strRef>
          </c:cat>
          <c:val>
            <c:numRef>
              <c:f>Blad1!$B$2:$B$9</c:f>
              <c:numCache>
                <c:formatCode>"€"\ #,##0</c:formatCode>
                <c:ptCount val="8"/>
                <c:pt idx="0">
                  <c:v>11992.46</c:v>
                </c:pt>
                <c:pt idx="1">
                  <c:v>10460.36</c:v>
                </c:pt>
                <c:pt idx="2">
                  <c:v>2179.42</c:v>
                </c:pt>
                <c:pt idx="3">
                  <c:v>2694.74</c:v>
                </c:pt>
                <c:pt idx="4">
                  <c:v>351.44</c:v>
                </c:pt>
                <c:pt idx="5">
                  <c:v>2836.3</c:v>
                </c:pt>
                <c:pt idx="6">
                  <c:v>541.79999999999995</c:v>
                </c:pt>
                <c:pt idx="7">
                  <c:v>31056.519999999993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Blad1!$A$2:$A$9</c:f>
              <c:strCache>
                <c:ptCount val="8"/>
                <c:pt idx="0">
                  <c:v>Gp 30</c:v>
                </c:pt>
                <c:pt idx="1">
                  <c:v>Gp 40</c:v>
                </c:pt>
                <c:pt idx="2">
                  <c:v>Gp 51</c:v>
                </c:pt>
                <c:pt idx="3">
                  <c:v>Gp 53</c:v>
                </c:pt>
                <c:pt idx="4">
                  <c:v>Gp 58</c:v>
                </c:pt>
                <c:pt idx="5">
                  <c:v>Gp 60</c:v>
                </c:pt>
                <c:pt idx="6">
                  <c:v>Gp 70</c:v>
                </c:pt>
                <c:pt idx="7">
                  <c:v>SOM </c:v>
                </c:pt>
              </c:strCache>
            </c:strRef>
          </c:cat>
          <c:val>
            <c:numRef>
              <c:f>Blad1!$C$2:$C$9</c:f>
              <c:numCache>
                <c:formatCode>"€"\ #,##0</c:formatCode>
                <c:ptCount val="8"/>
                <c:pt idx="0">
                  <c:v>15364.16</c:v>
                </c:pt>
                <c:pt idx="1">
                  <c:v>11088.18</c:v>
                </c:pt>
                <c:pt idx="2">
                  <c:v>2289.98</c:v>
                </c:pt>
                <c:pt idx="3">
                  <c:v>2812.51</c:v>
                </c:pt>
                <c:pt idx="4">
                  <c:v>611.28</c:v>
                </c:pt>
                <c:pt idx="5">
                  <c:v>3029.86</c:v>
                </c:pt>
                <c:pt idx="6">
                  <c:v>541.86</c:v>
                </c:pt>
                <c:pt idx="7">
                  <c:v>35737.83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Blad1!$A$2:$A$9</c:f>
              <c:strCache>
                <c:ptCount val="8"/>
                <c:pt idx="0">
                  <c:v>Gp 30</c:v>
                </c:pt>
                <c:pt idx="1">
                  <c:v>Gp 40</c:v>
                </c:pt>
                <c:pt idx="2">
                  <c:v>Gp 51</c:v>
                </c:pt>
                <c:pt idx="3">
                  <c:v>Gp 53</c:v>
                </c:pt>
                <c:pt idx="4">
                  <c:v>Gp 58</c:v>
                </c:pt>
                <c:pt idx="5">
                  <c:v>Gp 60</c:v>
                </c:pt>
                <c:pt idx="6">
                  <c:v>Gp 70</c:v>
                </c:pt>
                <c:pt idx="7">
                  <c:v>SOM </c:v>
                </c:pt>
              </c:strCache>
            </c:strRef>
          </c:cat>
          <c:val>
            <c:numRef>
              <c:f>Blad1!$D$2:$D$9</c:f>
              <c:numCache>
                <c:formatCode>"€"\ #,##0</c:formatCode>
                <c:ptCount val="8"/>
                <c:pt idx="0">
                  <c:v>12366.56</c:v>
                </c:pt>
                <c:pt idx="1">
                  <c:v>10839.11</c:v>
                </c:pt>
                <c:pt idx="2">
                  <c:v>2034.89</c:v>
                </c:pt>
                <c:pt idx="3">
                  <c:v>2475.7399999999998</c:v>
                </c:pt>
                <c:pt idx="4">
                  <c:v>1168.9000000000001</c:v>
                </c:pt>
                <c:pt idx="5">
                  <c:v>2928.54</c:v>
                </c:pt>
                <c:pt idx="6">
                  <c:v>541.79999999999995</c:v>
                </c:pt>
                <c:pt idx="7">
                  <c:v>32355.539999999997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Blad1!$A$2:$A$9</c:f>
              <c:strCache>
                <c:ptCount val="8"/>
                <c:pt idx="0">
                  <c:v>Gp 30</c:v>
                </c:pt>
                <c:pt idx="1">
                  <c:v>Gp 40</c:v>
                </c:pt>
                <c:pt idx="2">
                  <c:v>Gp 51</c:v>
                </c:pt>
                <c:pt idx="3">
                  <c:v>Gp 53</c:v>
                </c:pt>
                <c:pt idx="4">
                  <c:v>Gp 58</c:v>
                </c:pt>
                <c:pt idx="5">
                  <c:v>Gp 60</c:v>
                </c:pt>
                <c:pt idx="6">
                  <c:v>Gp 70</c:v>
                </c:pt>
                <c:pt idx="7">
                  <c:v>SOM </c:v>
                </c:pt>
              </c:strCache>
            </c:strRef>
          </c:cat>
          <c:val>
            <c:numRef>
              <c:f>Blad1!$E$2:$E$9</c:f>
              <c:numCache>
                <c:formatCode>"€"\ #,##0</c:formatCode>
                <c:ptCount val="8"/>
                <c:pt idx="0">
                  <c:v>12338.49</c:v>
                </c:pt>
                <c:pt idx="1">
                  <c:v>10949.69</c:v>
                </c:pt>
                <c:pt idx="2">
                  <c:v>1186.05</c:v>
                </c:pt>
                <c:pt idx="3">
                  <c:v>2506</c:v>
                </c:pt>
                <c:pt idx="4">
                  <c:v>237.49</c:v>
                </c:pt>
                <c:pt idx="5">
                  <c:v>2960.32</c:v>
                </c:pt>
                <c:pt idx="6">
                  <c:v>541.79999999999995</c:v>
                </c:pt>
                <c:pt idx="7">
                  <c:v>30719.84</c:v>
                </c:pt>
              </c:numCache>
            </c:numRef>
          </c:val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Blad1!$A$2:$A$9</c:f>
              <c:strCache>
                <c:ptCount val="8"/>
                <c:pt idx="0">
                  <c:v>Gp 30</c:v>
                </c:pt>
                <c:pt idx="1">
                  <c:v>Gp 40</c:v>
                </c:pt>
                <c:pt idx="2">
                  <c:v>Gp 51</c:v>
                </c:pt>
                <c:pt idx="3">
                  <c:v>Gp 53</c:v>
                </c:pt>
                <c:pt idx="4">
                  <c:v>Gp 58</c:v>
                </c:pt>
                <c:pt idx="5">
                  <c:v>Gp 60</c:v>
                </c:pt>
                <c:pt idx="6">
                  <c:v>Gp 70</c:v>
                </c:pt>
                <c:pt idx="7">
                  <c:v>SOM </c:v>
                </c:pt>
              </c:strCache>
            </c:strRef>
          </c:cat>
          <c:val>
            <c:numRef>
              <c:f>Blad1!$F$2:$F$9</c:f>
              <c:numCache>
                <c:formatCode>"€"\ #,##0</c:formatCode>
                <c:ptCount val="8"/>
                <c:pt idx="0">
                  <c:v>11406</c:v>
                </c:pt>
                <c:pt idx="1">
                  <c:v>11098</c:v>
                </c:pt>
                <c:pt idx="2">
                  <c:v>1362</c:v>
                </c:pt>
                <c:pt idx="3">
                  <c:v>2032</c:v>
                </c:pt>
                <c:pt idx="4">
                  <c:v>345</c:v>
                </c:pt>
                <c:pt idx="5">
                  <c:v>1502</c:v>
                </c:pt>
                <c:pt idx="6">
                  <c:v>542</c:v>
                </c:pt>
                <c:pt idx="7">
                  <c:v>28287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607104"/>
        <c:axId val="100608640"/>
      </c:barChart>
      <c:catAx>
        <c:axId val="100607104"/>
        <c:scaling>
          <c:orientation val="minMax"/>
        </c:scaling>
        <c:delete val="0"/>
        <c:axPos val="b"/>
        <c:majorTickMark val="out"/>
        <c:minorTickMark val="none"/>
        <c:tickLblPos val="nextTo"/>
        <c:crossAx val="100608640"/>
        <c:crosses val="autoZero"/>
        <c:auto val="1"/>
        <c:lblAlgn val="ctr"/>
        <c:lblOffset val="100"/>
        <c:noMultiLvlLbl val="0"/>
      </c:catAx>
      <c:valAx>
        <c:axId val="100608640"/>
        <c:scaling>
          <c:orientation val="minMax"/>
        </c:scaling>
        <c:delete val="0"/>
        <c:axPos val="l"/>
        <c:majorGridlines/>
        <c:numFmt formatCode="&quot;€&quot;\ #,##0" sourceLinked="1"/>
        <c:majorTickMark val="out"/>
        <c:minorTickMark val="none"/>
        <c:tickLblPos val="nextTo"/>
        <c:crossAx val="1006071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6BF79-6E3E-47EE-9AE4-1E5657AAE9D5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54209-9085-46D8-A107-1725AA30CA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14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35D7C5-087A-4AB5-AFF2-76F559327F62}" type="datetime1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347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6763A3-0B45-4BDD-A5A9-A4ECD48CCA7E}" type="datetime1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61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3F4E13-4B22-4C02-B257-7ACCE782374F}" type="datetime1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425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1A7EF1-AF4A-418C-A3C8-D13849DBD46F}" type="datetime1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144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964B29-0EA8-4210-B861-912251C38D13}" type="datetime1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05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47C3D5-17E9-4D70-A759-82B6D819BE65}" type="datetime1">
              <a:rPr lang="nl-NL" smtClean="0"/>
              <a:t>24-10-2019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04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17BBF46-407B-4C37-91F7-AEF39E738AC7}" type="datetime1">
              <a:rPr lang="nl-NL" smtClean="0"/>
              <a:t>24-10-2019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71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67544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A3F88936-B819-4371-9182-3198268106F7}" type="datetime1">
              <a:rPr lang="nl-NL" smtClean="0"/>
              <a:t>24-10-2019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49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ek 4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512939482"/>
              </p:ext>
            </p:extLst>
          </p:nvPr>
        </p:nvGraphicFramePr>
        <p:xfrm>
          <a:off x="611560" y="1484784"/>
          <a:ext cx="8136904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627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68BB6-4D0F-4C01-86E1-ED2FAA1BBFCE}" type="datetime1">
              <a:rPr lang="nl-NL" smtClean="0"/>
              <a:t>24-10-2019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690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8F66BC-C747-4A2F-8640-CAC4AAAED0C3}" type="datetime1">
              <a:rPr lang="nl-NL" smtClean="0"/>
              <a:t>24-10-2019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74731E-8981-4CD0-A06C-0945529DDA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816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5268"/>
            <a:ext cx="950976" cy="128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35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9796" y="116632"/>
            <a:ext cx="7772400" cy="1470025"/>
          </a:xfrm>
        </p:spPr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Bijzondere bewonersvergadering 24-10-2019</a:t>
            </a:r>
            <a:br>
              <a:rPr lang="nl-NL" sz="3200" dirty="0" smtClean="0">
                <a:latin typeface="Bell MT" panose="02020503060305020303" pitchFamily="18" charset="0"/>
              </a:rPr>
            </a:br>
            <a:r>
              <a:rPr lang="nl-NL" sz="3200" dirty="0" smtClean="0">
                <a:latin typeface="Bell MT" panose="02020503060305020303" pitchFamily="18" charset="0"/>
              </a:rPr>
              <a:t>Hoe verder? </a:t>
            </a:r>
            <a:endParaRPr lang="nl-NL" sz="3200" dirty="0">
              <a:latin typeface="Bell MT" panose="020205030603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772" y="2996952"/>
            <a:ext cx="2952328" cy="2132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oelichting met afgeronde rechthoek 3"/>
          <p:cNvSpPr/>
          <p:nvPr/>
        </p:nvSpPr>
        <p:spPr>
          <a:xfrm>
            <a:off x="4827880" y="2060848"/>
            <a:ext cx="1112272" cy="499321"/>
          </a:xfrm>
          <a:prstGeom prst="wedgeRoundRectCallout">
            <a:avLst>
              <a:gd name="adj1" fmla="val -26571"/>
              <a:gd name="adj2" fmla="val 158106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4788024" y="206987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>
                <a:latin typeface="Comic Sans MS" panose="030F0702030302020204" pitchFamily="66" charset="0"/>
              </a:rPr>
              <a:t>a</a:t>
            </a:r>
            <a:r>
              <a:rPr lang="nl-NL" sz="1400" dirty="0" smtClean="0">
                <a:latin typeface="Comic Sans MS" panose="030F0702030302020204" pitchFamily="66" charset="0"/>
              </a:rPr>
              <a:t>lleen   op FB</a:t>
            </a:r>
            <a:endParaRPr lang="nl-NL" sz="1400" dirty="0">
              <a:latin typeface="Comic Sans MS" panose="030F0702030302020204" pitchFamily="66" charset="0"/>
            </a:endParaRPr>
          </a:p>
        </p:txBody>
      </p:sp>
      <p:sp>
        <p:nvSpPr>
          <p:cNvPr id="7" name="Wolkvormige toelichting 6"/>
          <p:cNvSpPr/>
          <p:nvPr/>
        </p:nvSpPr>
        <p:spPr>
          <a:xfrm>
            <a:off x="5803383" y="2420888"/>
            <a:ext cx="1288897" cy="934909"/>
          </a:xfrm>
          <a:prstGeom prst="cloudCallout">
            <a:avLst>
              <a:gd name="adj1" fmla="val -57845"/>
              <a:gd name="adj2" fmla="val 59919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5940152" y="2577511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latin typeface="Comic Sans MS" panose="030F0702030302020204" pitchFamily="66" charset="0"/>
              </a:rPr>
              <a:t>t</a:t>
            </a:r>
            <a:r>
              <a:rPr lang="nl-NL" sz="1400" dirty="0" smtClean="0">
                <a:latin typeface="Comic Sans MS" panose="030F0702030302020204" pitchFamily="66" charset="0"/>
              </a:rPr>
              <a:t>echnisch groepje? </a:t>
            </a:r>
            <a:endParaRPr lang="nl-NL" sz="1400" dirty="0">
              <a:latin typeface="Comic Sans MS" panose="030F0702030302020204" pitchFamily="66" charset="0"/>
            </a:endParaRPr>
          </a:p>
        </p:txBody>
      </p:sp>
      <p:sp>
        <p:nvSpPr>
          <p:cNvPr id="9" name="Toelichting met afgeronde rechthoek 8"/>
          <p:cNvSpPr/>
          <p:nvPr/>
        </p:nvSpPr>
        <p:spPr>
          <a:xfrm>
            <a:off x="2145617" y="2276258"/>
            <a:ext cx="1778311" cy="567823"/>
          </a:xfrm>
          <a:prstGeom prst="wedgeRoundRectCallout">
            <a:avLst>
              <a:gd name="adj1" fmla="val 38814"/>
              <a:gd name="adj2" fmla="val 108066"/>
              <a:gd name="adj3" fmla="val 16667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ekstvak 11"/>
          <p:cNvSpPr txBox="1"/>
          <p:nvPr/>
        </p:nvSpPr>
        <p:spPr>
          <a:xfrm>
            <a:off x="2084553" y="2276258"/>
            <a:ext cx="190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>
                <a:latin typeface="Comic Sans MS" panose="030F0702030302020204" pitchFamily="66" charset="0"/>
              </a:rPr>
              <a:t>d</a:t>
            </a:r>
            <a:r>
              <a:rPr lang="nl-NL" sz="1400" dirty="0" smtClean="0">
                <a:latin typeface="Comic Sans MS" panose="030F0702030302020204" pitchFamily="66" charset="0"/>
              </a:rPr>
              <a:t>oorgaan  als bewonerscommissie </a:t>
            </a:r>
            <a:endParaRPr lang="nl-NL" sz="1400" dirty="0">
              <a:latin typeface="Comic Sans MS" panose="030F0702030302020204" pitchFamily="66" charset="0"/>
            </a:endParaRPr>
          </a:p>
        </p:txBody>
      </p:sp>
      <p:sp>
        <p:nvSpPr>
          <p:cNvPr id="10" name="Ovale toelichting 9"/>
          <p:cNvSpPr/>
          <p:nvPr/>
        </p:nvSpPr>
        <p:spPr>
          <a:xfrm>
            <a:off x="1432594" y="3100730"/>
            <a:ext cx="1426045" cy="760317"/>
          </a:xfrm>
          <a:prstGeom prst="wedgeEllipseCallout">
            <a:avLst>
              <a:gd name="adj1" fmla="val 69876"/>
              <a:gd name="adj2" fmla="val 4114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/>
          <p:cNvSpPr txBox="1"/>
          <p:nvPr/>
        </p:nvSpPr>
        <p:spPr>
          <a:xfrm>
            <a:off x="1475656" y="3326999"/>
            <a:ext cx="1465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>
                <a:latin typeface="Comic Sans MS" panose="030F0702030302020204" pitchFamily="66" charset="0"/>
              </a:rPr>
              <a:t>bewonersgroep</a:t>
            </a:r>
            <a:endParaRPr lang="nl-NL" sz="1400" dirty="0">
              <a:latin typeface="Comic Sans MS" panose="030F0702030302020204" pitchFamily="66" charset="0"/>
            </a:endParaRPr>
          </a:p>
        </p:txBody>
      </p:sp>
      <p:sp>
        <p:nvSpPr>
          <p:cNvPr id="11" name="Wolkvormige toelichting 10"/>
          <p:cNvSpPr/>
          <p:nvPr/>
        </p:nvSpPr>
        <p:spPr>
          <a:xfrm>
            <a:off x="6275600" y="3432765"/>
            <a:ext cx="1032704" cy="788323"/>
          </a:xfrm>
          <a:prstGeom prst="cloudCallout">
            <a:avLst>
              <a:gd name="adj1" fmla="val -103079"/>
              <a:gd name="adj2" fmla="val -1475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kstvak 17"/>
          <p:cNvSpPr txBox="1"/>
          <p:nvPr/>
        </p:nvSpPr>
        <p:spPr>
          <a:xfrm>
            <a:off x="6332272" y="357301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latin typeface="Comic Sans MS" panose="030F0702030302020204" pitchFamily="66" charset="0"/>
              </a:rPr>
              <a:t>s</a:t>
            </a:r>
            <a:r>
              <a:rPr lang="nl-NL" sz="1400" dirty="0" smtClean="0">
                <a:latin typeface="Comic Sans MS" panose="030F0702030302020204" pitchFamily="66" charset="0"/>
              </a:rPr>
              <a:t>toppen?</a:t>
            </a:r>
            <a:r>
              <a:rPr lang="nl-NL" sz="1400" dirty="0" smtClean="0"/>
              <a:t>   </a:t>
            </a:r>
            <a:endParaRPr lang="nl-NL" sz="1400" dirty="0"/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755576" y="50131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000" dirty="0" smtClean="0">
                <a:latin typeface="Bell MT" panose="02020503060305020303" pitchFamily="18" charset="0"/>
              </a:rPr>
              <a:t>Gebouw </a:t>
            </a:r>
            <a:r>
              <a:rPr lang="nl-NL" sz="2000" dirty="0" err="1" smtClean="0">
                <a:latin typeface="Bell MT" panose="02020503060305020303" pitchFamily="18" charset="0"/>
              </a:rPr>
              <a:t>Gagelbosch</a:t>
            </a:r>
            <a:r>
              <a:rPr lang="nl-NL" sz="2000" dirty="0" smtClean="0">
                <a:latin typeface="Bell MT" panose="02020503060305020303" pitchFamily="18" charset="0"/>
              </a:rPr>
              <a:t> Atrium II </a:t>
            </a:r>
            <a:br>
              <a:rPr lang="nl-NL" sz="2000" dirty="0" smtClean="0">
                <a:latin typeface="Bell MT" panose="02020503060305020303" pitchFamily="18" charset="0"/>
              </a:rPr>
            </a:br>
            <a:r>
              <a:rPr lang="nl-NL" sz="2000" dirty="0" smtClean="0">
                <a:latin typeface="Bell MT" panose="02020503060305020303" pitchFamily="18" charset="0"/>
              </a:rPr>
              <a:t>19.30 – 22.00 uur </a:t>
            </a:r>
            <a:endParaRPr lang="nl-NL" sz="20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07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al 20"/>
          <p:cNvSpPr/>
          <p:nvPr/>
        </p:nvSpPr>
        <p:spPr>
          <a:xfrm>
            <a:off x="3059832" y="2258976"/>
            <a:ext cx="3312368" cy="331236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Bewonersgroep </a:t>
            </a:r>
            <a:br>
              <a:rPr lang="nl-NL" sz="3200" dirty="0" smtClean="0">
                <a:latin typeface="Bell MT" panose="02020503060305020303" pitchFamily="18" charset="0"/>
              </a:rPr>
            </a:br>
            <a:r>
              <a:rPr lang="nl-NL" sz="2800" dirty="0" smtClean="0">
                <a:latin typeface="Bell MT" panose="02020503060305020303" pitchFamily="18" charset="0"/>
              </a:rPr>
              <a:t>enkele aandachtspunten </a:t>
            </a:r>
            <a:endParaRPr lang="nl-NL" sz="2800" dirty="0">
              <a:latin typeface="Bell MT" panose="02020503060305020303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994986" y="2980956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Bell MT" panose="02020503060305020303" pitchFamily="18" charset="0"/>
              </a:rPr>
              <a:t>eigen invulling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000087" y="3390251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Bell MT" panose="02020503060305020303" pitchFamily="18" charset="0"/>
              </a:rPr>
              <a:t>r</a:t>
            </a:r>
            <a:r>
              <a:rPr lang="nl-NL" sz="1600" dirty="0" smtClean="0">
                <a:latin typeface="Bell MT" panose="02020503060305020303" pitchFamily="18" charset="0"/>
              </a:rPr>
              <a:t>ustige </a:t>
            </a:r>
            <a:r>
              <a:rPr lang="nl-NL" sz="1600" dirty="0" err="1" smtClean="0">
                <a:latin typeface="Bell MT" panose="02020503060305020303" pitchFamily="18" charset="0"/>
              </a:rPr>
              <a:t>start-up</a:t>
            </a:r>
            <a:r>
              <a:rPr lang="nl-NL" sz="1600" dirty="0" smtClean="0">
                <a:latin typeface="Bell MT" panose="02020503060305020303" pitchFamily="18" charset="0"/>
              </a:rPr>
              <a:t>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3280007" y="3752189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ll MT" panose="02020503060305020303" pitchFamily="18" charset="0"/>
              </a:rPr>
              <a:t>n</a:t>
            </a:r>
            <a:r>
              <a:rPr lang="nl-NL" sz="1600" dirty="0" smtClean="0">
                <a:latin typeface="Bell MT" panose="02020503060305020303" pitchFamily="18" charset="0"/>
              </a:rPr>
              <a:t>aar behoefte verder vorm te geven over tijd 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3280007" y="4437112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latin typeface="Bell MT" panose="02020503060305020303" pitchFamily="18" charset="0"/>
              </a:rPr>
              <a:t>r</a:t>
            </a:r>
            <a:r>
              <a:rPr lang="nl-NL" sz="1600" dirty="0" smtClean="0">
                <a:latin typeface="Bell MT" panose="02020503060305020303" pitchFamily="18" charset="0"/>
              </a:rPr>
              <a:t>elatie met </a:t>
            </a:r>
            <a:r>
              <a:rPr lang="nl-NL" sz="1600" dirty="0" err="1" smtClean="0">
                <a:latin typeface="Bell MT" panose="02020503060305020303" pitchFamily="18" charset="0"/>
              </a:rPr>
              <a:t>vb&amp;t</a:t>
            </a:r>
            <a:r>
              <a:rPr lang="nl-NL" sz="1600" dirty="0" smtClean="0">
                <a:latin typeface="Bell MT" panose="02020503060305020303" pitchFamily="18" charset="0"/>
              </a:rPr>
              <a:t>? </a:t>
            </a:r>
            <a:endParaRPr lang="nl-NL" sz="16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81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al 19"/>
          <p:cNvSpPr/>
          <p:nvPr/>
        </p:nvSpPr>
        <p:spPr>
          <a:xfrm>
            <a:off x="3347864" y="2846088"/>
            <a:ext cx="2016224" cy="20162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Minimalistische voortzetting </a:t>
            </a:r>
            <a:endParaRPr lang="nl-NL" sz="3200" dirty="0">
              <a:latin typeface="Bell MT" panose="02020503060305020303" pitchFamily="18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140968"/>
            <a:ext cx="1042416" cy="1426464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3995936" y="213285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 smtClean="0">
                <a:latin typeface="Bell MT" panose="02020503060305020303" pitchFamily="18" charset="0"/>
              </a:rPr>
              <a:t>Eventueel aangevuld met welkomstcomité nieuwe bewoners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115616" y="5173672"/>
            <a:ext cx="6984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 smtClean="0">
                <a:latin typeface="Bell MT" panose="02020503060305020303" pitchFamily="18" charset="0"/>
              </a:rPr>
              <a:t>In de praktijk de situatie sinds maart 2019 na </a:t>
            </a:r>
            <a:r>
              <a:rPr lang="nl-NL" sz="1600" dirty="0" err="1" smtClean="0">
                <a:latin typeface="Bell MT" panose="02020503060305020303" pitchFamily="18" charset="0"/>
              </a:rPr>
              <a:t>deactivering</a:t>
            </a:r>
            <a:r>
              <a:rPr lang="nl-NL" sz="1600" dirty="0" smtClean="0">
                <a:latin typeface="Bell MT" panose="02020503060305020303" pitchFamily="18" charset="0"/>
              </a:rPr>
              <a:t> bewonerscommissie  </a:t>
            </a:r>
            <a:endParaRPr lang="nl-NL" sz="16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82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Communicatieplan </a:t>
            </a:r>
            <a:endParaRPr lang="nl-NL" sz="3200" dirty="0">
              <a:latin typeface="Bell MT" panose="02020503060305020303" pitchFamily="18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277597" y="1772816"/>
            <a:ext cx="67687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Voorstel: communicatie uitkomst vergadering nog </a:t>
            </a:r>
            <a:r>
              <a:rPr lang="nl-NL" dirty="0" err="1" smtClean="0">
                <a:latin typeface="Bell MT" panose="02020503060305020303" pitchFamily="18" charset="0"/>
              </a:rPr>
              <a:t>d.z.v</a:t>
            </a:r>
            <a:r>
              <a:rPr lang="nl-NL" dirty="0" smtClean="0">
                <a:latin typeface="Bell MT" panose="02020503060305020303" pitchFamily="18" charset="0"/>
              </a:rPr>
              <a:t>. Klankbord Warande aan bewoners en </a:t>
            </a:r>
            <a:r>
              <a:rPr lang="nl-NL" dirty="0" err="1" smtClean="0">
                <a:latin typeface="Bell MT" panose="02020503060305020303" pitchFamily="18" charset="0"/>
              </a:rPr>
              <a:t>vb&amp;t</a:t>
            </a:r>
            <a:endParaRPr lang="nl-NL" dirty="0" smtClean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Daarna is de verdere communicatie aan het eventuele nieuwe bewonersorgaan afhankelijk van een succesvolle formeringsperiode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Bell MT" panose="02020503060305020303" pitchFamily="18" charset="0"/>
            </a:endParaRPr>
          </a:p>
        </p:txBody>
      </p:sp>
      <p:pic>
        <p:nvPicPr>
          <p:cNvPr id="1026" name="Picture 2" descr="Afbeeldingsresultaten voor afbeelding witte r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046" y="3501008"/>
            <a:ext cx="1809924" cy="2722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hoek 2"/>
          <p:cNvSpPr/>
          <p:nvPr/>
        </p:nvSpPr>
        <p:spPr>
          <a:xfrm>
            <a:off x="4932040" y="3822231"/>
            <a:ext cx="2122890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nl-NL" sz="1400" b="1" dirty="0">
                <a:ln w="50800"/>
                <a:solidFill>
                  <a:schemeClr val="bg1">
                    <a:shade val="50000"/>
                  </a:schemeClr>
                </a:solidFill>
              </a:rPr>
              <a:t>o</a:t>
            </a:r>
            <a:r>
              <a:rPr lang="nl-NL" sz="1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pvolger bewonersorgaan</a:t>
            </a:r>
            <a:endParaRPr lang="nl-NL" sz="1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465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Gedacht verloop </a:t>
            </a:r>
            <a:endParaRPr lang="nl-NL" sz="3200" dirty="0">
              <a:latin typeface="Bell MT" panose="02020503060305020303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547664" y="1556792"/>
            <a:ext cx="70567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Wie kent wie nog niet?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Afzeggingen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Belang vergadering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Communicatie met achterban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Stoppen?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Technisch groepje?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>
              <a:latin typeface="Bell MT" panose="02020503060305020303" pitchFamily="18" charset="0"/>
            </a:endParaRPr>
          </a:p>
          <a:p>
            <a:r>
              <a:rPr lang="nl-NL" dirty="0" smtClean="0">
                <a:latin typeface="Bell MT" panose="02020503060305020303" pitchFamily="18" charset="0"/>
              </a:rPr>
              <a:t>KORTE PAUZE </a:t>
            </a:r>
          </a:p>
          <a:p>
            <a:endParaRPr lang="nl-NL" dirty="0" smtClean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Discussie (naar behoefte ) van de voorliggende opties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nl-NL" dirty="0">
                <a:latin typeface="Bell MT" panose="02020503060305020303" pitchFamily="18" charset="0"/>
              </a:rPr>
              <a:t>i</a:t>
            </a:r>
            <a:r>
              <a:rPr lang="nl-NL" dirty="0" smtClean="0">
                <a:latin typeface="Bell MT" panose="02020503060305020303" pitchFamily="18" charset="0"/>
              </a:rPr>
              <a:t>ngezonden stuk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i="1" dirty="0" smtClean="0">
                <a:latin typeface="Bell MT" panose="02020503060305020303" pitchFamily="18" charset="0"/>
              </a:rPr>
              <a:t>Way </a:t>
            </a:r>
            <a:r>
              <a:rPr lang="nl-NL" b="1" i="1" dirty="0" err="1">
                <a:latin typeface="Bell MT" panose="02020503060305020303" pitchFamily="18" charset="0"/>
              </a:rPr>
              <a:t>A</a:t>
            </a:r>
            <a:r>
              <a:rPr lang="nl-NL" b="1" i="1" dirty="0" err="1" smtClean="0">
                <a:latin typeface="Bell MT" panose="02020503060305020303" pitchFamily="18" charset="0"/>
              </a:rPr>
              <a:t>head</a:t>
            </a:r>
            <a:endParaRPr lang="nl-NL" b="1" i="1" dirty="0" smtClean="0">
              <a:latin typeface="Bell MT" panose="02020503060305020303" pitchFamily="18" charset="0"/>
            </a:endParaRPr>
          </a:p>
          <a:p>
            <a:endParaRPr lang="nl-NL" dirty="0" smtClean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>
              <a:latin typeface="Bell MT" panose="02020503060305020303" pitchFamily="18" charset="0"/>
            </a:endParaRPr>
          </a:p>
          <a:p>
            <a:endParaRPr lang="nl-NL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08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Afzeggingen</a:t>
            </a:r>
            <a:endParaRPr lang="nl-NL" sz="3200" dirty="0">
              <a:latin typeface="Bell MT" panose="02020503060305020303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259632" y="1628800"/>
            <a:ext cx="67687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Hans en Wilhelmien van Roon  		507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trike="sngStrike" dirty="0" smtClean="0">
                <a:latin typeface="Bell MT" panose="02020503060305020303" pitchFamily="18" charset="0"/>
              </a:rPr>
              <a:t>Ruud van der Werff </a:t>
            </a:r>
            <a:r>
              <a:rPr lang="nl-NL" dirty="0" smtClean="0">
                <a:latin typeface="Bell MT" panose="02020503060305020303" pitchFamily="18" charset="0"/>
              </a:rPr>
              <a:t>			504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Anton van Kemenade			511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 smtClean="0">
                <a:latin typeface="Bell MT" panose="02020503060305020303" pitchFamily="18" charset="0"/>
              </a:rPr>
              <a:t>Rionne</a:t>
            </a:r>
            <a:r>
              <a:rPr lang="nl-NL" dirty="0" smtClean="0">
                <a:latin typeface="Bell MT" panose="02020503060305020303" pitchFamily="18" charset="0"/>
              </a:rPr>
              <a:t> en Bart </a:t>
            </a:r>
            <a:r>
              <a:rPr lang="nl-NL" dirty="0" err="1" smtClean="0">
                <a:latin typeface="Bell MT" panose="02020503060305020303" pitchFamily="18" charset="0"/>
              </a:rPr>
              <a:t>Olfers</a:t>
            </a:r>
            <a:r>
              <a:rPr lang="nl-NL" dirty="0" smtClean="0">
                <a:latin typeface="Bell MT" panose="02020503060305020303" pitchFamily="18" charset="0"/>
              </a:rPr>
              <a:t>			538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Louise Vrolijk				522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Jan van Kessel en  Hanne </a:t>
            </a:r>
            <a:r>
              <a:rPr lang="nl-NL" dirty="0" err="1" smtClean="0">
                <a:latin typeface="Bell MT" panose="02020503060305020303" pitchFamily="18" charset="0"/>
              </a:rPr>
              <a:t>Weidema</a:t>
            </a:r>
            <a:r>
              <a:rPr lang="nl-NL" dirty="0" smtClean="0">
                <a:latin typeface="Bell MT" panose="02020503060305020303" pitchFamily="18" charset="0"/>
              </a:rPr>
              <a:t> 		</a:t>
            </a:r>
            <a:r>
              <a:rPr lang="nl-NL" dirty="0" smtClean="0">
                <a:latin typeface="Bell MT" panose="02020503060305020303" pitchFamily="18" charset="0"/>
              </a:rPr>
              <a:t>533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Toon en </a:t>
            </a:r>
            <a:r>
              <a:rPr lang="nl-NL" dirty="0" err="1" smtClean="0">
                <a:latin typeface="Bell MT" panose="02020503060305020303" pitchFamily="18" charset="0"/>
              </a:rPr>
              <a:t>Bets</a:t>
            </a:r>
            <a:r>
              <a:rPr lang="nl-NL" dirty="0" smtClean="0">
                <a:latin typeface="Bell MT" panose="02020503060305020303" pitchFamily="18" charset="0"/>
              </a:rPr>
              <a:t> van den Broek 		540</a:t>
            </a:r>
            <a:endParaRPr lang="nl-NL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28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79296" cy="1143000"/>
          </a:xfrm>
        </p:spPr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Communicatie met achterban </a:t>
            </a:r>
            <a:endParaRPr lang="nl-NL" sz="3200" dirty="0">
              <a:latin typeface="Bell MT" panose="02020503060305020303" pitchFamily="18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957143" y="4894091"/>
            <a:ext cx="288032" cy="16201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957143" y="5157192"/>
            <a:ext cx="288032" cy="162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957143" y="5445224"/>
            <a:ext cx="288032" cy="1620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957143" y="5733256"/>
            <a:ext cx="288032" cy="162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957143" y="6453336"/>
            <a:ext cx="288032" cy="16201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957143" y="6075294"/>
            <a:ext cx="288032" cy="16201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1403648" y="4819988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Bell MT" panose="02020503060305020303" pitchFamily="18" charset="0"/>
              </a:rPr>
              <a:t>Via besloten FB-groep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403648" y="5085184"/>
            <a:ext cx="2839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Bell MT" panose="02020503060305020303" pitchFamily="18" charset="0"/>
              </a:rPr>
              <a:t>Verwacht eerdaags op besloten  FB-groep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1403648" y="5373216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Bell MT" panose="02020503060305020303" pitchFamily="18" charset="0"/>
              </a:rPr>
              <a:t>Wellicht in toekomst op besloten  FB-groep?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1371040" y="6032321"/>
            <a:ext cx="3633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Bell MT" panose="02020503060305020303" pitchFamily="18" charset="0"/>
              </a:rPr>
              <a:t> Wel op internet maar sociaal media  geen optie  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1331640" y="5660877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Bell MT" panose="02020503060305020303" pitchFamily="18" charset="0"/>
              </a:rPr>
              <a:t> Geen respons; geen actief FB-account 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1366889" y="6395845"/>
            <a:ext cx="3633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Bell MT" panose="02020503060305020303" pitchFamily="18" charset="0"/>
              </a:rPr>
              <a:t> Niet meer in internet-tijdperk gestapt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6" name="Rechteraccolade 15"/>
          <p:cNvSpPr/>
          <p:nvPr/>
        </p:nvSpPr>
        <p:spPr>
          <a:xfrm>
            <a:off x="4999897" y="4894091"/>
            <a:ext cx="436199" cy="126221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ekstvak 16"/>
          <p:cNvSpPr txBox="1"/>
          <p:nvPr/>
        </p:nvSpPr>
        <p:spPr>
          <a:xfrm>
            <a:off x="5652120" y="534417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Bell MT" panose="02020503060305020303" pitchFamily="18" charset="0"/>
              </a:rPr>
              <a:t>e</a:t>
            </a:r>
            <a:r>
              <a:rPr lang="nl-NL" sz="1200" dirty="0" smtClean="0">
                <a:latin typeface="Bell MT" panose="02020503060305020303" pitchFamily="18" charset="0"/>
              </a:rPr>
              <a:t>-mailadressen bekend behalve 513, 514, 537 </a:t>
            </a:r>
            <a:endParaRPr lang="nl-NL" sz="1200" dirty="0">
              <a:latin typeface="Bell MT" panose="02020503060305020303" pitchFamily="18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5652120" y="6381328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Bell MT" panose="02020503060305020303" pitchFamily="18" charset="0"/>
              </a:rPr>
              <a:t>t</a:t>
            </a:r>
            <a:r>
              <a:rPr lang="nl-NL" sz="1200" dirty="0" smtClean="0">
                <a:latin typeface="Bell MT" panose="02020503060305020303" pitchFamily="18" charset="0"/>
              </a:rPr>
              <a:t>elefoonnummers bekend  </a:t>
            </a:r>
            <a:endParaRPr lang="nl-NL" sz="1200" dirty="0">
              <a:latin typeface="Bell MT" panose="02020503060305020303" pitchFamily="18" charset="0"/>
            </a:endParaRPr>
          </a:p>
        </p:txBody>
      </p:sp>
      <p:graphicFrame>
        <p:nvGraphicFramePr>
          <p:cNvPr id="19" name="Tabel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098669"/>
              </p:ext>
            </p:extLst>
          </p:nvPr>
        </p:nvGraphicFramePr>
        <p:xfrm>
          <a:off x="1835696" y="1484784"/>
          <a:ext cx="5219703" cy="3145155"/>
        </p:xfrm>
        <a:graphic>
          <a:graphicData uri="http://schemas.openxmlformats.org/drawingml/2006/table">
            <a:tbl>
              <a:tblPr/>
              <a:tblGrid>
                <a:gridCol w="608490"/>
                <a:gridCol w="608490"/>
                <a:gridCol w="608490"/>
                <a:gridCol w="608490"/>
                <a:gridCol w="608490"/>
                <a:gridCol w="608490"/>
                <a:gridCol w="332768"/>
                <a:gridCol w="332768"/>
                <a:gridCol w="608490"/>
                <a:gridCol w="294737"/>
              </a:tblGrid>
              <a:tr h="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Hans</a:t>
                      </a:r>
                      <a:r>
                        <a:rPr lang="nl-N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Jan, Louise</a:t>
                      </a:r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Katharina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Rionne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Subal, Payel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Toon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Marijke 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Ibrahim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Richard,</a:t>
                      </a:r>
                      <a:b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Paula 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Ashish, Sneha</a:t>
                      </a:r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Ruud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Gonnie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Ruud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Jan, Hanne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Henny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leegstand</a:t>
                      </a:r>
                      <a:b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Aad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Gerard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Hans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Jacqueline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Vera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nl-N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Anton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Laurens, Gerry</a:t>
                      </a: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N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WARANDE-ZUID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nl-N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WARANDE-MIDDEN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WARANDE-NOORD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56" y="1466596"/>
            <a:ext cx="139584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85511">
            <a:off x="2146904" y="828503"/>
            <a:ext cx="3133975" cy="111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3693506" y="951111"/>
            <a:ext cx="1347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s</a:t>
            </a:r>
            <a:r>
              <a:rPr lang="nl-NL" sz="2400" dirty="0" smtClean="0"/>
              <a:t>toppen </a:t>
            </a:r>
            <a:endParaRPr lang="nl-NL" sz="2400" dirty="0"/>
          </a:p>
        </p:txBody>
      </p:sp>
      <p:sp>
        <p:nvSpPr>
          <p:cNvPr id="5" name="Tekstvak 4"/>
          <p:cNvSpPr txBox="1"/>
          <p:nvPr/>
        </p:nvSpPr>
        <p:spPr>
          <a:xfrm>
            <a:off x="1403648" y="2636912"/>
            <a:ext cx="66967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Betekent  stoppen met besloten FB-groep, ergo geen  communicatie – en bindmiddel Warande-breed meer!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nl-NL" dirty="0">
                <a:latin typeface="Bell MT" panose="02020503060305020303" pitchFamily="18" charset="0"/>
              </a:rPr>
              <a:t>g</a:t>
            </a:r>
            <a:r>
              <a:rPr lang="nl-NL" dirty="0" smtClean="0">
                <a:latin typeface="Bell MT" panose="02020503060305020303" pitchFamily="18" charset="0"/>
              </a:rPr>
              <a:t>een interne informatiedeling meer over storingen in het complex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nl-NL" dirty="0">
                <a:latin typeface="Bell MT" panose="02020503060305020303" pitchFamily="18" charset="0"/>
              </a:rPr>
              <a:t>g</a:t>
            </a:r>
            <a:r>
              <a:rPr lang="nl-NL" dirty="0" smtClean="0">
                <a:latin typeface="Bell MT" panose="02020503060305020303" pitchFamily="18" charset="0"/>
              </a:rPr>
              <a:t>een interne informatie-uitwisseling meer over andere zaken gerelateerd aan het woon- en leefklimaat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Op </a:t>
            </a:r>
            <a:r>
              <a:rPr lang="nl-NL" dirty="0">
                <a:latin typeface="Bell MT" panose="02020503060305020303" pitchFamily="18" charset="0"/>
              </a:rPr>
              <a:t>termijn aanzienlijke terugval in </a:t>
            </a:r>
            <a:r>
              <a:rPr lang="nl-NL" dirty="0" smtClean="0">
                <a:latin typeface="Bell MT" panose="02020503060305020303" pitchFamily="18" charset="0"/>
              </a:rPr>
              <a:t>samenhorigheid; onderlinge </a:t>
            </a:r>
            <a:r>
              <a:rPr lang="nl-NL" dirty="0">
                <a:latin typeface="Bell MT" panose="02020503060305020303" pitchFamily="18" charset="0"/>
              </a:rPr>
              <a:t>contacten vallen voornamelijk terug naar niveau directe buren </a:t>
            </a:r>
            <a:endParaRPr lang="nl-NL" dirty="0" smtClean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Geen ‘vuist’ meer voor behartiging collectieve huurdersbelangen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WhatsApp-groep alternatief? Nee niet echt geschikt daarvoor, hooguit een aanvullend communicatiemiddel voor urgente korte berichten .</a:t>
            </a:r>
            <a:endParaRPr lang="nl-NL" dirty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7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556792"/>
            <a:ext cx="1728192" cy="124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Wolkvormige toelichting 3"/>
          <p:cNvSpPr/>
          <p:nvPr/>
        </p:nvSpPr>
        <p:spPr>
          <a:xfrm>
            <a:off x="2339752" y="308596"/>
            <a:ext cx="3298262" cy="1366957"/>
          </a:xfrm>
          <a:prstGeom prst="cloudCallout">
            <a:avLst>
              <a:gd name="adj1" fmla="val -57845"/>
              <a:gd name="adj2" fmla="val 59919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3275856" y="576575"/>
            <a:ext cx="1663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nl-N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echnisch groepje? 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547664" y="2685316"/>
            <a:ext cx="65527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Niet per se noodzakelijk; wel fijn voor storingen in het pand die eenvoudig  en snel zelf op te lossen zijn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In </a:t>
            </a:r>
            <a:r>
              <a:rPr lang="nl-NL" dirty="0">
                <a:latin typeface="Bell MT" panose="02020503060305020303" pitchFamily="18" charset="0"/>
              </a:rPr>
              <a:t>bezit ‘eigen’  sleutel  voor toegang tot technische </a:t>
            </a:r>
            <a:r>
              <a:rPr lang="nl-NL" dirty="0" smtClean="0">
                <a:latin typeface="Bell MT" panose="02020503060305020303" pitchFamily="18" charset="0"/>
              </a:rPr>
              <a:t>ruimtes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Kan </a:t>
            </a:r>
            <a:r>
              <a:rPr lang="nl-NL" dirty="0">
                <a:latin typeface="Bell MT" panose="02020503060305020303" pitchFamily="18" charset="0"/>
              </a:rPr>
              <a:t>onafhankelijk van een </a:t>
            </a:r>
            <a:r>
              <a:rPr lang="nl-NL" dirty="0" smtClean="0">
                <a:latin typeface="Bell MT" panose="02020503060305020303" pitchFamily="18" charset="0"/>
              </a:rPr>
              <a:t>bewoners</a:t>
            </a:r>
            <a:r>
              <a:rPr lang="nl-NL" u="sng" dirty="0" smtClean="0">
                <a:latin typeface="Bell MT" panose="02020503060305020303" pitchFamily="18" charset="0"/>
              </a:rPr>
              <a:t>groep</a:t>
            </a:r>
            <a:r>
              <a:rPr lang="nl-NL" dirty="0" smtClean="0">
                <a:latin typeface="Bell MT" panose="02020503060305020303" pitchFamily="18" charset="0"/>
              </a:rPr>
              <a:t> functioneren; in geval van een bewoners</a:t>
            </a:r>
            <a:r>
              <a:rPr lang="nl-NL" u="sng" dirty="0" smtClean="0">
                <a:latin typeface="Bell MT" panose="02020503060305020303" pitchFamily="18" charset="0"/>
              </a:rPr>
              <a:t>commissie</a:t>
            </a:r>
            <a:r>
              <a:rPr lang="nl-NL" dirty="0" smtClean="0">
                <a:latin typeface="Bell MT" panose="02020503060305020303" pitchFamily="18" charset="0"/>
              </a:rPr>
              <a:t> bij voorkeur echter op dit niveau vertegenwoordigd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Voortzetting verlichtingsmanagement tot de </a:t>
            </a:r>
            <a:r>
              <a:rPr lang="nl-NL" dirty="0">
                <a:latin typeface="Bell MT" panose="02020503060305020303" pitchFamily="18" charset="0"/>
              </a:rPr>
              <a:t> </a:t>
            </a:r>
            <a:r>
              <a:rPr lang="nl-NL" dirty="0" smtClean="0">
                <a:latin typeface="Bell MT" panose="02020503060305020303" pitchFamily="18" charset="0"/>
              </a:rPr>
              <a:t>invoering van ledverlichting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Idealiter alle 3 bewonersblokken (zuid, midden, noord) vertegenwoordigd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latin typeface="Bell MT" panose="02020503060305020303" pitchFamily="18" charset="0"/>
              </a:rPr>
              <a:t>Berichtgeving  </a:t>
            </a:r>
            <a:r>
              <a:rPr lang="nl-NL" dirty="0">
                <a:latin typeface="Bell MT" panose="02020503060305020303" pitchFamily="18" charset="0"/>
              </a:rPr>
              <a:t>via besloten FB-groep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83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al 22"/>
          <p:cNvSpPr/>
          <p:nvPr/>
        </p:nvSpPr>
        <p:spPr>
          <a:xfrm>
            <a:off x="2051720" y="1628800"/>
            <a:ext cx="4392488" cy="432048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2627784" y="2204864"/>
            <a:ext cx="3312368" cy="331236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3347864" y="2846088"/>
            <a:ext cx="2016224" cy="20162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Opties voor doorstart </a:t>
            </a:r>
            <a:endParaRPr lang="nl-NL" sz="3200" dirty="0">
              <a:latin typeface="Bell MT" panose="02020503060305020303" pitchFamily="18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140968"/>
            <a:ext cx="1042416" cy="1426464"/>
          </a:xfrm>
          <a:prstGeom prst="rect">
            <a:avLst/>
          </a:prstGeom>
        </p:spPr>
      </p:pic>
      <p:sp>
        <p:nvSpPr>
          <p:cNvPr id="25" name="Tekstvak 24"/>
          <p:cNvSpPr txBox="1"/>
          <p:nvPr/>
        </p:nvSpPr>
        <p:spPr>
          <a:xfrm>
            <a:off x="1835696" y="608400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Bell MT" panose="02020503060305020303" pitchFamily="18" charset="0"/>
              </a:rPr>
              <a:t>Buitenste schil is de bewonerscommissie (zware optie)  </a:t>
            </a:r>
            <a:endParaRPr lang="nl-NL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3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1403648" y="523701"/>
            <a:ext cx="70567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nl-NL" sz="1200" dirty="0">
                <a:latin typeface="arial"/>
              </a:rPr>
              <a:t>Vergadering,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Ik heb uw avondvoorzitter, na de eerste aankondiging van de bewonersbijeenkomst, medegedeeld 24 oktober niet aanwezig te zijn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Bewonersparticipatie - zo heb ik ervaren - kan heel belangrijk zijn. Ik erken dat! </a:t>
            </a:r>
          </a:p>
          <a:p>
            <a:pPr fontAlgn="b"/>
            <a:r>
              <a:rPr lang="nl-NL" sz="1200" dirty="0">
                <a:latin typeface="arial"/>
              </a:rPr>
              <a:t>Bewonersparticipatie optuigen volgens voorgesteld model a of b betekent formele verplichtingen en verantwoordelijkheden van de deelnemers en verhuurder v.v. </a:t>
            </a:r>
          </a:p>
          <a:p>
            <a:pPr fontAlgn="b"/>
            <a:r>
              <a:rPr lang="nl-NL" sz="1200" dirty="0">
                <a:latin typeface="arial"/>
              </a:rPr>
              <a:t>In een dergelijke constructie ontstaat, in algemene zin, nog al eens een spanningsveld. Dat gaat dan ten koste van redelijk /constructief overleg. 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Ik ben geen voorstander van een (te) formele participatie.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Van kindsbeen af deed ik op basis van vrijwilligheid voor diverse (int.)organisaties activiteiten. Ik heb daar altijd heel veel plezier en voldoening in gehad. </a:t>
            </a:r>
          </a:p>
          <a:p>
            <a:pPr fontAlgn="b"/>
            <a:r>
              <a:rPr lang="nl-NL" sz="1200" dirty="0">
                <a:latin typeface="arial"/>
              </a:rPr>
              <a:t>Onlangs heb ik een laatste klus, een voorzitterschap, beëindigd. 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Ik heb altijd uitgesproken vanaf mijn zeventigste te stoppen met vrijwilligerswerk in de meest brede zin. Ik wil hier consequent naar handelen.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In 2020 hoop ik zeventig te worden. Dat betekent dat ik niet beschikbaar ben voor een actieve rol m.b.t. bewonersparticipatie voorgesteld onder model a en b. 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Als medebewoner van de Warande wil ik uiteraard meedenken / meepraten over actuele gebeurtenissen en/of ideeën als er daartoe aanleiding is / verzoeken komen.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Het moge duidelijk zijn, mede ook namens mijn echtgenote heb ik (hebben wij) een voorkeur voor optie C.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Ik wens de vergadering een goede bijeenkomst toe.</a:t>
            </a:r>
          </a:p>
          <a:p>
            <a:pPr fontAlgn="b"/>
            <a:r>
              <a:rPr lang="nl-NL" sz="1200" dirty="0">
                <a:latin typeface="arial"/>
              </a:rPr>
              <a:t> </a:t>
            </a:r>
          </a:p>
          <a:p>
            <a:pPr fontAlgn="b"/>
            <a:r>
              <a:rPr lang="nl-NL" sz="1200" dirty="0">
                <a:latin typeface="arial"/>
              </a:rPr>
              <a:t>Anton van Kemenade. (Warande 511)</a:t>
            </a:r>
            <a:endParaRPr lang="nl-NL" sz="1200" dirty="0"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932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al 22"/>
          <p:cNvSpPr/>
          <p:nvPr/>
        </p:nvSpPr>
        <p:spPr>
          <a:xfrm>
            <a:off x="2339752" y="1628800"/>
            <a:ext cx="4392488" cy="432048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nl-NL" sz="3200" dirty="0" smtClean="0">
                <a:latin typeface="Bell MT" panose="02020503060305020303" pitchFamily="18" charset="0"/>
              </a:rPr>
              <a:t>Bewonerscommissie</a:t>
            </a:r>
            <a:br>
              <a:rPr lang="nl-NL" sz="3200" dirty="0" smtClean="0">
                <a:latin typeface="Bell MT" panose="02020503060305020303" pitchFamily="18" charset="0"/>
              </a:rPr>
            </a:br>
            <a:r>
              <a:rPr lang="nl-NL" sz="2400" dirty="0" smtClean="0">
                <a:latin typeface="Bell MT" panose="02020503060305020303" pitchFamily="18" charset="0"/>
              </a:rPr>
              <a:t>enkele aandachtspunten </a:t>
            </a:r>
            <a:endParaRPr lang="nl-NL" sz="2400" dirty="0">
              <a:latin typeface="Bell MT" panose="02020503060305020303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411874" y="2160278"/>
            <a:ext cx="2248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>
                <a:latin typeface="Bell MT" panose="02020503060305020303" pitchFamily="18" charset="0"/>
              </a:rPr>
              <a:t>s</a:t>
            </a:r>
            <a:r>
              <a:rPr lang="nl-NL" sz="1600" dirty="0" smtClean="0">
                <a:latin typeface="Bell MT" panose="02020503060305020303" pitchFamily="18" charset="0"/>
              </a:rPr>
              <a:t>ervicekostenafrekening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3281396" y="2636912"/>
            <a:ext cx="2487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>
                <a:latin typeface="Bell MT" panose="02020503060305020303" pitchFamily="18" charset="0"/>
              </a:rPr>
              <a:t>e</a:t>
            </a:r>
            <a:r>
              <a:rPr lang="nl-NL" sz="1600" dirty="0" smtClean="0">
                <a:latin typeface="Bell MT" panose="02020503060305020303" pitchFamily="18" charset="0"/>
              </a:rPr>
              <a:t>isen aan representativiteit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3275856" y="2975466"/>
            <a:ext cx="26353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>
                <a:latin typeface="Bell MT" panose="02020503060305020303" pitchFamily="18" charset="0"/>
              </a:rPr>
              <a:t>c</a:t>
            </a:r>
            <a:r>
              <a:rPr lang="nl-NL" sz="1600" dirty="0" smtClean="0">
                <a:latin typeface="Bell MT" panose="02020503060305020303" pitchFamily="18" charset="0"/>
              </a:rPr>
              <a:t>ommunicatie met achterban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3642091" y="3496652"/>
            <a:ext cx="17251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>
                <a:latin typeface="Bell MT" panose="02020503060305020303" pitchFamily="18" charset="0"/>
              </a:rPr>
              <a:t>s</a:t>
            </a:r>
            <a:r>
              <a:rPr lang="nl-NL" sz="1600" dirty="0" smtClean="0">
                <a:latin typeface="Bell MT" panose="02020503060305020303" pitchFamily="18" charset="0"/>
              </a:rPr>
              <a:t>ociale activiteiten</a:t>
            </a:r>
          </a:p>
          <a:p>
            <a:r>
              <a:rPr lang="nl-NL" sz="1600" dirty="0" smtClean="0">
                <a:latin typeface="Bell MT" panose="02020503060305020303" pitchFamily="18" charset="0"/>
              </a:rPr>
              <a:t> </a:t>
            </a:r>
            <a:endParaRPr lang="nl-NL" sz="1600" dirty="0">
              <a:latin typeface="Bell MT" panose="02020503060305020303" pitchFamily="18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3356263" y="4017991"/>
            <a:ext cx="2643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>
                <a:latin typeface="Bell MT" panose="02020503060305020303" pitchFamily="18" charset="0"/>
              </a:rPr>
              <a:t>e</a:t>
            </a:r>
            <a:r>
              <a:rPr lang="nl-NL" sz="1600" dirty="0" smtClean="0">
                <a:latin typeface="Bell MT" panose="02020503060305020303" pitchFamily="18" charset="0"/>
              </a:rPr>
              <a:t>igen website/nieuwe naam </a:t>
            </a:r>
          </a:p>
          <a:p>
            <a:r>
              <a:rPr lang="nl-NL" sz="1600" dirty="0" smtClean="0">
                <a:latin typeface="Bell MT" panose="02020503060305020303" pitchFamily="18" charset="0"/>
              </a:rPr>
              <a:t> </a:t>
            </a:r>
            <a:endParaRPr lang="nl-NL" sz="16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0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Words>424</Words>
  <Application>Microsoft Office PowerPoint</Application>
  <PresentationFormat>Diavoorstelling (4:3)</PresentationFormat>
  <Paragraphs>173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Bijzondere bewonersvergadering 24-10-2019 Hoe verder? </vt:lpstr>
      <vt:lpstr>Gedacht verloop </vt:lpstr>
      <vt:lpstr>Afzeggingen</vt:lpstr>
      <vt:lpstr>Communicatie met achterban </vt:lpstr>
      <vt:lpstr>PowerPoint-presentatie</vt:lpstr>
      <vt:lpstr>PowerPoint-presentatie</vt:lpstr>
      <vt:lpstr>Opties voor doorstart </vt:lpstr>
      <vt:lpstr>PowerPoint-presentatie</vt:lpstr>
      <vt:lpstr>Bewonerscommissie enkele aandachtspunten </vt:lpstr>
      <vt:lpstr>Bewonersgroep  enkele aandachtspunten </vt:lpstr>
      <vt:lpstr>Minimalistische voortzetting </vt:lpstr>
      <vt:lpstr>Communicatieplan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de vries</dc:creator>
  <cp:lastModifiedBy>jan de vries</cp:lastModifiedBy>
  <cp:revision>164</cp:revision>
  <dcterms:created xsi:type="dcterms:W3CDTF">2017-10-04T18:43:17Z</dcterms:created>
  <dcterms:modified xsi:type="dcterms:W3CDTF">2019-10-24T16:52:23Z</dcterms:modified>
</cp:coreProperties>
</file>