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61" r:id="rId2"/>
    <p:sldId id="262" r:id="rId3"/>
    <p:sldId id="263" r:id="rId4"/>
    <p:sldId id="258" r:id="rId5"/>
    <p:sldId id="257" r:id="rId6"/>
    <p:sldId id="267" r:id="rId7"/>
    <p:sldId id="259" r:id="rId8"/>
    <p:sldId id="264" r:id="rId9"/>
    <p:sldId id="265" r:id="rId10"/>
    <p:sldId id="268" r:id="rId11"/>
    <p:sldId id="266" r:id="rId12"/>
    <p:sldId id="260" r:id="rId1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459" autoAdjust="0"/>
  </p:normalViewPr>
  <p:slideViewPr>
    <p:cSldViewPr>
      <p:cViewPr>
        <p:scale>
          <a:sx n="87" d="100"/>
          <a:sy n="87" d="100"/>
        </p:scale>
        <p:origin x="-864" y="1224"/>
      </p:cViewPr>
      <p:guideLst>
        <p:guide orient="horz" pos="2160"/>
        <p:guide pos="2880"/>
      </p:guideLst>
    </p:cSldViewPr>
  </p:slideViewPr>
  <p:notesTextViewPr>
    <p:cViewPr>
      <p:scale>
        <a:sx n="1" d="1"/>
        <a:sy n="1" d="1"/>
      </p:scale>
      <p:origin x="0" y="121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Map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jan\Dropbox\Public\Klankbord%20Warande\Servicekostenafrekening\Svckosten2012-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Blad1!$B$1</c:f>
              <c:strCache>
                <c:ptCount val="1"/>
                <c:pt idx="0">
                  <c:v>2012</c:v>
                </c:pt>
              </c:strCache>
            </c:strRef>
          </c:tx>
          <c:invertIfNegative val="0"/>
          <c:cat>
            <c:strRef>
              <c:f>Blad1!$A$2:$A$9</c:f>
              <c:strCache>
                <c:ptCount val="8"/>
                <c:pt idx="0">
                  <c:v>Gp 30</c:v>
                </c:pt>
                <c:pt idx="1">
                  <c:v>Gp 40</c:v>
                </c:pt>
                <c:pt idx="2">
                  <c:v>Gp 51</c:v>
                </c:pt>
                <c:pt idx="3">
                  <c:v>Gp 53</c:v>
                </c:pt>
                <c:pt idx="4">
                  <c:v>Gp 58</c:v>
                </c:pt>
                <c:pt idx="5">
                  <c:v>Gp 60</c:v>
                </c:pt>
                <c:pt idx="6">
                  <c:v>Gp 70</c:v>
                </c:pt>
                <c:pt idx="7">
                  <c:v>SOM </c:v>
                </c:pt>
              </c:strCache>
            </c:strRef>
          </c:cat>
          <c:val>
            <c:numRef>
              <c:f>Blad1!$B$2:$B$9</c:f>
              <c:numCache>
                <c:formatCode>"€"\ #,##0</c:formatCode>
                <c:ptCount val="8"/>
                <c:pt idx="0">
                  <c:v>11992.46</c:v>
                </c:pt>
                <c:pt idx="1">
                  <c:v>10460.36</c:v>
                </c:pt>
                <c:pt idx="2">
                  <c:v>2179.42</c:v>
                </c:pt>
                <c:pt idx="3">
                  <c:v>2694.74</c:v>
                </c:pt>
                <c:pt idx="4">
                  <c:v>351.44</c:v>
                </c:pt>
                <c:pt idx="5">
                  <c:v>2836.3</c:v>
                </c:pt>
                <c:pt idx="6">
                  <c:v>541.79999999999995</c:v>
                </c:pt>
                <c:pt idx="7">
                  <c:v>31056.519999999993</c:v>
                </c:pt>
              </c:numCache>
            </c:numRef>
          </c:val>
        </c:ser>
        <c:ser>
          <c:idx val="1"/>
          <c:order val="1"/>
          <c:tx>
            <c:strRef>
              <c:f>Blad1!$C$1</c:f>
              <c:strCache>
                <c:ptCount val="1"/>
                <c:pt idx="0">
                  <c:v>2013</c:v>
                </c:pt>
              </c:strCache>
            </c:strRef>
          </c:tx>
          <c:invertIfNegative val="0"/>
          <c:cat>
            <c:strRef>
              <c:f>Blad1!$A$2:$A$9</c:f>
              <c:strCache>
                <c:ptCount val="8"/>
                <c:pt idx="0">
                  <c:v>Gp 30</c:v>
                </c:pt>
                <c:pt idx="1">
                  <c:v>Gp 40</c:v>
                </c:pt>
                <c:pt idx="2">
                  <c:v>Gp 51</c:v>
                </c:pt>
                <c:pt idx="3">
                  <c:v>Gp 53</c:v>
                </c:pt>
                <c:pt idx="4">
                  <c:v>Gp 58</c:v>
                </c:pt>
                <c:pt idx="5">
                  <c:v>Gp 60</c:v>
                </c:pt>
                <c:pt idx="6">
                  <c:v>Gp 70</c:v>
                </c:pt>
                <c:pt idx="7">
                  <c:v>SOM </c:v>
                </c:pt>
              </c:strCache>
            </c:strRef>
          </c:cat>
          <c:val>
            <c:numRef>
              <c:f>Blad1!$C$2:$C$9</c:f>
              <c:numCache>
                <c:formatCode>"€"\ #,##0</c:formatCode>
                <c:ptCount val="8"/>
                <c:pt idx="0">
                  <c:v>15364.16</c:v>
                </c:pt>
                <c:pt idx="1">
                  <c:v>11088.18</c:v>
                </c:pt>
                <c:pt idx="2">
                  <c:v>2289.98</c:v>
                </c:pt>
                <c:pt idx="3">
                  <c:v>2812.51</c:v>
                </c:pt>
                <c:pt idx="4">
                  <c:v>611.28</c:v>
                </c:pt>
                <c:pt idx="5">
                  <c:v>3029.86</c:v>
                </c:pt>
                <c:pt idx="6">
                  <c:v>541.86</c:v>
                </c:pt>
                <c:pt idx="7">
                  <c:v>35737.83</c:v>
                </c:pt>
              </c:numCache>
            </c:numRef>
          </c:val>
        </c:ser>
        <c:ser>
          <c:idx val="2"/>
          <c:order val="2"/>
          <c:tx>
            <c:strRef>
              <c:f>Blad1!$D$1</c:f>
              <c:strCache>
                <c:ptCount val="1"/>
                <c:pt idx="0">
                  <c:v>2014</c:v>
                </c:pt>
              </c:strCache>
            </c:strRef>
          </c:tx>
          <c:invertIfNegative val="0"/>
          <c:cat>
            <c:strRef>
              <c:f>Blad1!$A$2:$A$9</c:f>
              <c:strCache>
                <c:ptCount val="8"/>
                <c:pt idx="0">
                  <c:v>Gp 30</c:v>
                </c:pt>
                <c:pt idx="1">
                  <c:v>Gp 40</c:v>
                </c:pt>
                <c:pt idx="2">
                  <c:v>Gp 51</c:v>
                </c:pt>
                <c:pt idx="3">
                  <c:v>Gp 53</c:v>
                </c:pt>
                <c:pt idx="4">
                  <c:v>Gp 58</c:v>
                </c:pt>
                <c:pt idx="5">
                  <c:v>Gp 60</c:v>
                </c:pt>
                <c:pt idx="6">
                  <c:v>Gp 70</c:v>
                </c:pt>
                <c:pt idx="7">
                  <c:v>SOM </c:v>
                </c:pt>
              </c:strCache>
            </c:strRef>
          </c:cat>
          <c:val>
            <c:numRef>
              <c:f>Blad1!$D$2:$D$9</c:f>
              <c:numCache>
                <c:formatCode>"€"\ #,##0</c:formatCode>
                <c:ptCount val="8"/>
                <c:pt idx="0">
                  <c:v>12366.56</c:v>
                </c:pt>
                <c:pt idx="1">
                  <c:v>10839.11</c:v>
                </c:pt>
                <c:pt idx="2">
                  <c:v>2034.89</c:v>
                </c:pt>
                <c:pt idx="3">
                  <c:v>2475.7399999999998</c:v>
                </c:pt>
                <c:pt idx="4">
                  <c:v>1168.9000000000001</c:v>
                </c:pt>
                <c:pt idx="5">
                  <c:v>2928.54</c:v>
                </c:pt>
                <c:pt idx="6">
                  <c:v>541.79999999999995</c:v>
                </c:pt>
                <c:pt idx="7">
                  <c:v>32355.539999999997</c:v>
                </c:pt>
              </c:numCache>
            </c:numRef>
          </c:val>
        </c:ser>
        <c:ser>
          <c:idx val="3"/>
          <c:order val="3"/>
          <c:tx>
            <c:strRef>
              <c:f>Blad1!$E$1</c:f>
              <c:strCache>
                <c:ptCount val="1"/>
                <c:pt idx="0">
                  <c:v>2015</c:v>
                </c:pt>
              </c:strCache>
            </c:strRef>
          </c:tx>
          <c:invertIfNegative val="0"/>
          <c:cat>
            <c:strRef>
              <c:f>Blad1!$A$2:$A$9</c:f>
              <c:strCache>
                <c:ptCount val="8"/>
                <c:pt idx="0">
                  <c:v>Gp 30</c:v>
                </c:pt>
                <c:pt idx="1">
                  <c:v>Gp 40</c:v>
                </c:pt>
                <c:pt idx="2">
                  <c:v>Gp 51</c:v>
                </c:pt>
                <c:pt idx="3">
                  <c:v>Gp 53</c:v>
                </c:pt>
                <c:pt idx="4">
                  <c:v>Gp 58</c:v>
                </c:pt>
                <c:pt idx="5">
                  <c:v>Gp 60</c:v>
                </c:pt>
                <c:pt idx="6">
                  <c:v>Gp 70</c:v>
                </c:pt>
                <c:pt idx="7">
                  <c:v>SOM </c:v>
                </c:pt>
              </c:strCache>
            </c:strRef>
          </c:cat>
          <c:val>
            <c:numRef>
              <c:f>Blad1!$E$2:$E$9</c:f>
              <c:numCache>
                <c:formatCode>"€"\ #,##0</c:formatCode>
                <c:ptCount val="8"/>
                <c:pt idx="0">
                  <c:v>12338.49</c:v>
                </c:pt>
                <c:pt idx="1">
                  <c:v>10949.69</c:v>
                </c:pt>
                <c:pt idx="2">
                  <c:v>1186.05</c:v>
                </c:pt>
                <c:pt idx="3">
                  <c:v>2506</c:v>
                </c:pt>
                <c:pt idx="4">
                  <c:v>237.49</c:v>
                </c:pt>
                <c:pt idx="5">
                  <c:v>2960.32</c:v>
                </c:pt>
                <c:pt idx="6">
                  <c:v>541.79999999999995</c:v>
                </c:pt>
                <c:pt idx="7">
                  <c:v>30719.84</c:v>
                </c:pt>
              </c:numCache>
            </c:numRef>
          </c:val>
        </c:ser>
        <c:ser>
          <c:idx val="4"/>
          <c:order val="4"/>
          <c:tx>
            <c:strRef>
              <c:f>Blad1!$F$1</c:f>
              <c:strCache>
                <c:ptCount val="1"/>
                <c:pt idx="0">
                  <c:v>2016</c:v>
                </c:pt>
              </c:strCache>
            </c:strRef>
          </c:tx>
          <c:invertIfNegative val="0"/>
          <c:cat>
            <c:strRef>
              <c:f>Blad1!$A$2:$A$9</c:f>
              <c:strCache>
                <c:ptCount val="8"/>
                <c:pt idx="0">
                  <c:v>Gp 30</c:v>
                </c:pt>
                <c:pt idx="1">
                  <c:v>Gp 40</c:v>
                </c:pt>
                <c:pt idx="2">
                  <c:v>Gp 51</c:v>
                </c:pt>
                <c:pt idx="3">
                  <c:v>Gp 53</c:v>
                </c:pt>
                <c:pt idx="4">
                  <c:v>Gp 58</c:v>
                </c:pt>
                <c:pt idx="5">
                  <c:v>Gp 60</c:v>
                </c:pt>
                <c:pt idx="6">
                  <c:v>Gp 70</c:v>
                </c:pt>
                <c:pt idx="7">
                  <c:v>SOM </c:v>
                </c:pt>
              </c:strCache>
            </c:strRef>
          </c:cat>
          <c:val>
            <c:numRef>
              <c:f>Blad1!$F$2:$F$9</c:f>
              <c:numCache>
                <c:formatCode>"€"\ #,##0</c:formatCode>
                <c:ptCount val="8"/>
                <c:pt idx="0">
                  <c:v>11406</c:v>
                </c:pt>
                <c:pt idx="1">
                  <c:v>11098</c:v>
                </c:pt>
                <c:pt idx="2">
                  <c:v>1362</c:v>
                </c:pt>
                <c:pt idx="3">
                  <c:v>2032</c:v>
                </c:pt>
                <c:pt idx="4">
                  <c:v>345</c:v>
                </c:pt>
                <c:pt idx="5">
                  <c:v>1502</c:v>
                </c:pt>
                <c:pt idx="6">
                  <c:v>542</c:v>
                </c:pt>
                <c:pt idx="7">
                  <c:v>28287</c:v>
                </c:pt>
              </c:numCache>
            </c:numRef>
          </c:val>
        </c:ser>
        <c:dLbls>
          <c:showLegendKey val="0"/>
          <c:showVal val="0"/>
          <c:showCatName val="0"/>
          <c:showSerName val="0"/>
          <c:showPercent val="0"/>
          <c:showBubbleSize val="0"/>
        </c:dLbls>
        <c:gapWidth val="150"/>
        <c:axId val="100349440"/>
        <c:axId val="100350976"/>
      </c:barChart>
      <c:catAx>
        <c:axId val="100349440"/>
        <c:scaling>
          <c:orientation val="minMax"/>
        </c:scaling>
        <c:delete val="0"/>
        <c:axPos val="b"/>
        <c:majorTickMark val="out"/>
        <c:minorTickMark val="none"/>
        <c:tickLblPos val="nextTo"/>
        <c:crossAx val="100350976"/>
        <c:crosses val="autoZero"/>
        <c:auto val="1"/>
        <c:lblAlgn val="ctr"/>
        <c:lblOffset val="100"/>
        <c:noMultiLvlLbl val="0"/>
      </c:catAx>
      <c:valAx>
        <c:axId val="100350976"/>
        <c:scaling>
          <c:orientation val="minMax"/>
        </c:scaling>
        <c:delete val="0"/>
        <c:axPos val="l"/>
        <c:majorGridlines/>
        <c:numFmt formatCode="&quot;€&quot;\ #,##0" sourceLinked="1"/>
        <c:majorTickMark val="out"/>
        <c:minorTickMark val="none"/>
        <c:tickLblPos val="nextTo"/>
        <c:crossAx val="100349440"/>
        <c:crosses val="autoZero"/>
        <c:crossBetween val="between"/>
      </c:valAx>
    </c:plotArea>
    <c:legend>
      <c:legendPos val="r"/>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v>Leeftijdopbouw</c:v>
          </c:tx>
          <c:dPt>
            <c:idx val="0"/>
            <c:bubble3D val="0"/>
            <c:spPr>
              <a:solidFill>
                <a:srgbClr val="00B050"/>
              </a:solidFill>
            </c:spPr>
          </c:dPt>
          <c:dPt>
            <c:idx val="1"/>
            <c:bubble3D val="0"/>
            <c:spPr>
              <a:solidFill>
                <a:schemeClr val="bg2">
                  <a:lumMod val="90000"/>
                </a:schemeClr>
              </a:solidFill>
            </c:spPr>
          </c:dPt>
          <c:dPt>
            <c:idx val="2"/>
            <c:bubble3D val="0"/>
            <c:spPr>
              <a:solidFill>
                <a:schemeClr val="bg2">
                  <a:lumMod val="75000"/>
                </a:schemeClr>
              </a:solidFill>
            </c:spPr>
          </c:dPt>
          <c:dPt>
            <c:idx val="3"/>
            <c:bubble3D val="0"/>
            <c:spPr>
              <a:solidFill>
                <a:schemeClr val="bg1">
                  <a:lumMod val="65000"/>
                </a:schemeClr>
              </a:solidFill>
            </c:spPr>
          </c:dPt>
          <c:dPt>
            <c:idx val="4"/>
            <c:bubble3D val="0"/>
            <c:spPr>
              <a:solidFill>
                <a:schemeClr val="bg1">
                  <a:lumMod val="50000"/>
                </a:schemeClr>
              </a:solidFill>
            </c:spPr>
          </c:dPt>
          <c:dLbls>
            <c:showLegendKey val="0"/>
            <c:showVal val="1"/>
            <c:showCatName val="0"/>
            <c:showSerName val="0"/>
            <c:showPercent val="0"/>
            <c:showBubbleSize val="0"/>
            <c:showLeaderLines val="1"/>
          </c:dLbls>
          <c:cat>
            <c:strRef>
              <c:f>Blad1!$A$2:$E$2</c:f>
              <c:strCache>
                <c:ptCount val="5"/>
                <c:pt idx="0">
                  <c:v>&lt; 60</c:v>
                </c:pt>
                <c:pt idx="1">
                  <c:v>60 -70 </c:v>
                </c:pt>
                <c:pt idx="2">
                  <c:v>70 - 80 </c:v>
                </c:pt>
                <c:pt idx="3">
                  <c:v>80 - 90 </c:v>
                </c:pt>
                <c:pt idx="4">
                  <c:v>&gt; 90 </c:v>
                </c:pt>
              </c:strCache>
            </c:strRef>
          </c:cat>
          <c:val>
            <c:numRef>
              <c:f>Blad1!$A$3:$E$3</c:f>
              <c:numCache>
                <c:formatCode>General</c:formatCode>
                <c:ptCount val="5"/>
                <c:pt idx="0">
                  <c:v>16</c:v>
                </c:pt>
                <c:pt idx="1">
                  <c:v>6</c:v>
                </c:pt>
                <c:pt idx="2">
                  <c:v>7</c:v>
                </c:pt>
                <c:pt idx="3">
                  <c:v>10</c:v>
                </c:pt>
                <c:pt idx="4">
                  <c:v>4</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'[Svckosten2012-2016.xlsx]Blad1'!$B$1</c:f>
              <c:strCache>
                <c:ptCount val="1"/>
                <c:pt idx="0">
                  <c:v>2012</c:v>
                </c:pt>
              </c:strCache>
            </c:strRef>
          </c:tx>
          <c:invertIfNegative val="0"/>
          <c:cat>
            <c:strRef>
              <c:f>'[Svckosten2012-2016.xlsx]Blad1'!$A$2:$A$9</c:f>
              <c:strCache>
                <c:ptCount val="8"/>
                <c:pt idx="0">
                  <c:v>Gp 30</c:v>
                </c:pt>
                <c:pt idx="1">
                  <c:v>Gp 40</c:v>
                </c:pt>
                <c:pt idx="2">
                  <c:v>Gp 51</c:v>
                </c:pt>
                <c:pt idx="3">
                  <c:v>Gp 53</c:v>
                </c:pt>
                <c:pt idx="4">
                  <c:v>Gp 58</c:v>
                </c:pt>
                <c:pt idx="5">
                  <c:v>Gp 60</c:v>
                </c:pt>
                <c:pt idx="6">
                  <c:v>Gp 70</c:v>
                </c:pt>
                <c:pt idx="7">
                  <c:v>SOM </c:v>
                </c:pt>
              </c:strCache>
            </c:strRef>
          </c:cat>
          <c:val>
            <c:numRef>
              <c:f>'[Svckosten2012-2016.xlsx]Blad1'!$B$2:$B$9</c:f>
              <c:numCache>
                <c:formatCode>"€"\ #,##0</c:formatCode>
                <c:ptCount val="8"/>
                <c:pt idx="0">
                  <c:v>11992.46</c:v>
                </c:pt>
                <c:pt idx="1">
                  <c:v>10460.36</c:v>
                </c:pt>
                <c:pt idx="2">
                  <c:v>2179.42</c:v>
                </c:pt>
                <c:pt idx="3">
                  <c:v>2694.74</c:v>
                </c:pt>
                <c:pt idx="4">
                  <c:v>351.44</c:v>
                </c:pt>
                <c:pt idx="5">
                  <c:v>2836.3</c:v>
                </c:pt>
                <c:pt idx="6">
                  <c:v>541.79999999999995</c:v>
                </c:pt>
                <c:pt idx="7">
                  <c:v>31056.519999999993</c:v>
                </c:pt>
              </c:numCache>
            </c:numRef>
          </c:val>
        </c:ser>
        <c:ser>
          <c:idx val="1"/>
          <c:order val="1"/>
          <c:tx>
            <c:strRef>
              <c:f>'[Svckosten2012-2016.xlsx]Blad1'!$C$1</c:f>
              <c:strCache>
                <c:ptCount val="1"/>
                <c:pt idx="0">
                  <c:v>2013</c:v>
                </c:pt>
              </c:strCache>
            </c:strRef>
          </c:tx>
          <c:spPr>
            <a:solidFill>
              <a:srgbClr val="FF0000"/>
            </a:solidFill>
          </c:spPr>
          <c:invertIfNegative val="0"/>
          <c:cat>
            <c:strRef>
              <c:f>'[Svckosten2012-2016.xlsx]Blad1'!$A$2:$A$9</c:f>
              <c:strCache>
                <c:ptCount val="8"/>
                <c:pt idx="0">
                  <c:v>Gp 30</c:v>
                </c:pt>
                <c:pt idx="1">
                  <c:v>Gp 40</c:v>
                </c:pt>
                <c:pt idx="2">
                  <c:v>Gp 51</c:v>
                </c:pt>
                <c:pt idx="3">
                  <c:v>Gp 53</c:v>
                </c:pt>
                <c:pt idx="4">
                  <c:v>Gp 58</c:v>
                </c:pt>
                <c:pt idx="5">
                  <c:v>Gp 60</c:v>
                </c:pt>
                <c:pt idx="6">
                  <c:v>Gp 70</c:v>
                </c:pt>
                <c:pt idx="7">
                  <c:v>SOM </c:v>
                </c:pt>
              </c:strCache>
            </c:strRef>
          </c:cat>
          <c:val>
            <c:numRef>
              <c:f>'[Svckosten2012-2016.xlsx]Blad1'!$C$2:$C$9</c:f>
              <c:numCache>
                <c:formatCode>"€"\ #,##0</c:formatCode>
                <c:ptCount val="8"/>
                <c:pt idx="0">
                  <c:v>15364.16</c:v>
                </c:pt>
                <c:pt idx="1">
                  <c:v>11088.18</c:v>
                </c:pt>
                <c:pt idx="2">
                  <c:v>2289.98</c:v>
                </c:pt>
                <c:pt idx="3">
                  <c:v>2812.51</c:v>
                </c:pt>
                <c:pt idx="4">
                  <c:v>611.28</c:v>
                </c:pt>
                <c:pt idx="5">
                  <c:v>3029.86</c:v>
                </c:pt>
                <c:pt idx="6">
                  <c:v>541.86</c:v>
                </c:pt>
                <c:pt idx="7">
                  <c:v>35737.83</c:v>
                </c:pt>
              </c:numCache>
            </c:numRef>
          </c:val>
        </c:ser>
        <c:ser>
          <c:idx val="2"/>
          <c:order val="2"/>
          <c:tx>
            <c:strRef>
              <c:f>'[Svckosten2012-2016.xlsx]Blad1'!$D$1</c:f>
              <c:strCache>
                <c:ptCount val="1"/>
                <c:pt idx="0">
                  <c:v>2014</c:v>
                </c:pt>
              </c:strCache>
            </c:strRef>
          </c:tx>
          <c:invertIfNegative val="0"/>
          <c:cat>
            <c:strRef>
              <c:f>'[Svckosten2012-2016.xlsx]Blad1'!$A$2:$A$9</c:f>
              <c:strCache>
                <c:ptCount val="8"/>
                <c:pt idx="0">
                  <c:v>Gp 30</c:v>
                </c:pt>
                <c:pt idx="1">
                  <c:v>Gp 40</c:v>
                </c:pt>
                <c:pt idx="2">
                  <c:v>Gp 51</c:v>
                </c:pt>
                <c:pt idx="3">
                  <c:v>Gp 53</c:v>
                </c:pt>
                <c:pt idx="4">
                  <c:v>Gp 58</c:v>
                </c:pt>
                <c:pt idx="5">
                  <c:v>Gp 60</c:v>
                </c:pt>
                <c:pt idx="6">
                  <c:v>Gp 70</c:v>
                </c:pt>
                <c:pt idx="7">
                  <c:v>SOM </c:v>
                </c:pt>
              </c:strCache>
            </c:strRef>
          </c:cat>
          <c:val>
            <c:numRef>
              <c:f>'[Svckosten2012-2016.xlsx]Blad1'!$D$2:$D$9</c:f>
              <c:numCache>
                <c:formatCode>"€"\ #,##0</c:formatCode>
                <c:ptCount val="8"/>
                <c:pt idx="0">
                  <c:v>12366.56</c:v>
                </c:pt>
                <c:pt idx="1">
                  <c:v>10839.11</c:v>
                </c:pt>
                <c:pt idx="2">
                  <c:v>2034.89</c:v>
                </c:pt>
                <c:pt idx="3">
                  <c:v>2475.7399999999998</c:v>
                </c:pt>
                <c:pt idx="4">
                  <c:v>1168.9000000000001</c:v>
                </c:pt>
                <c:pt idx="5">
                  <c:v>2928.54</c:v>
                </c:pt>
                <c:pt idx="6">
                  <c:v>541.79999999999995</c:v>
                </c:pt>
                <c:pt idx="7">
                  <c:v>32355.539999999997</c:v>
                </c:pt>
              </c:numCache>
            </c:numRef>
          </c:val>
        </c:ser>
        <c:ser>
          <c:idx val="3"/>
          <c:order val="3"/>
          <c:tx>
            <c:strRef>
              <c:f>'[Svckosten2012-2016.xlsx]Blad1'!$E$1</c:f>
              <c:strCache>
                <c:ptCount val="1"/>
                <c:pt idx="0">
                  <c:v>2015</c:v>
                </c:pt>
              </c:strCache>
            </c:strRef>
          </c:tx>
          <c:spPr>
            <a:solidFill>
              <a:schemeClr val="accent6">
                <a:lumMod val="75000"/>
              </a:schemeClr>
            </a:solidFill>
          </c:spPr>
          <c:invertIfNegative val="0"/>
          <c:cat>
            <c:strRef>
              <c:f>'[Svckosten2012-2016.xlsx]Blad1'!$A$2:$A$9</c:f>
              <c:strCache>
                <c:ptCount val="8"/>
                <c:pt idx="0">
                  <c:v>Gp 30</c:v>
                </c:pt>
                <c:pt idx="1">
                  <c:v>Gp 40</c:v>
                </c:pt>
                <c:pt idx="2">
                  <c:v>Gp 51</c:v>
                </c:pt>
                <c:pt idx="3">
                  <c:v>Gp 53</c:v>
                </c:pt>
                <c:pt idx="4">
                  <c:v>Gp 58</c:v>
                </c:pt>
                <c:pt idx="5">
                  <c:v>Gp 60</c:v>
                </c:pt>
                <c:pt idx="6">
                  <c:v>Gp 70</c:v>
                </c:pt>
                <c:pt idx="7">
                  <c:v>SOM </c:v>
                </c:pt>
              </c:strCache>
            </c:strRef>
          </c:cat>
          <c:val>
            <c:numRef>
              <c:f>'[Svckosten2012-2016.xlsx]Blad1'!$E$2:$E$9</c:f>
              <c:numCache>
                <c:formatCode>"€"\ #,##0</c:formatCode>
                <c:ptCount val="8"/>
                <c:pt idx="0">
                  <c:v>12338.49</c:v>
                </c:pt>
                <c:pt idx="1">
                  <c:v>10949.69</c:v>
                </c:pt>
                <c:pt idx="2">
                  <c:v>1186.05</c:v>
                </c:pt>
                <c:pt idx="3">
                  <c:v>2506</c:v>
                </c:pt>
                <c:pt idx="4">
                  <c:v>237.49</c:v>
                </c:pt>
                <c:pt idx="5">
                  <c:v>2960.32</c:v>
                </c:pt>
                <c:pt idx="6">
                  <c:v>541.79999999999995</c:v>
                </c:pt>
                <c:pt idx="7">
                  <c:v>30719.84</c:v>
                </c:pt>
              </c:numCache>
            </c:numRef>
          </c:val>
        </c:ser>
        <c:ser>
          <c:idx val="4"/>
          <c:order val="4"/>
          <c:tx>
            <c:strRef>
              <c:f>'[Svckosten2012-2016.xlsx]Blad1'!$F$1</c:f>
              <c:strCache>
                <c:ptCount val="1"/>
                <c:pt idx="0">
                  <c:v>2016</c:v>
                </c:pt>
              </c:strCache>
            </c:strRef>
          </c:tx>
          <c:spPr>
            <a:solidFill>
              <a:srgbClr val="FFFF00"/>
            </a:solidFill>
          </c:spPr>
          <c:invertIfNegative val="0"/>
          <c:cat>
            <c:strRef>
              <c:f>'[Svckosten2012-2016.xlsx]Blad1'!$A$2:$A$9</c:f>
              <c:strCache>
                <c:ptCount val="8"/>
                <c:pt idx="0">
                  <c:v>Gp 30</c:v>
                </c:pt>
                <c:pt idx="1">
                  <c:v>Gp 40</c:v>
                </c:pt>
                <c:pt idx="2">
                  <c:v>Gp 51</c:v>
                </c:pt>
                <c:pt idx="3">
                  <c:v>Gp 53</c:v>
                </c:pt>
                <c:pt idx="4">
                  <c:v>Gp 58</c:v>
                </c:pt>
                <c:pt idx="5">
                  <c:v>Gp 60</c:v>
                </c:pt>
                <c:pt idx="6">
                  <c:v>Gp 70</c:v>
                </c:pt>
                <c:pt idx="7">
                  <c:v>SOM </c:v>
                </c:pt>
              </c:strCache>
            </c:strRef>
          </c:cat>
          <c:val>
            <c:numRef>
              <c:f>'[Svckosten2012-2016.xlsx]Blad1'!$F$2:$F$9</c:f>
              <c:numCache>
                <c:formatCode>"€"\ #,##0</c:formatCode>
                <c:ptCount val="8"/>
                <c:pt idx="0">
                  <c:v>11406</c:v>
                </c:pt>
                <c:pt idx="1">
                  <c:v>11098</c:v>
                </c:pt>
                <c:pt idx="2">
                  <c:v>1362</c:v>
                </c:pt>
                <c:pt idx="3">
                  <c:v>2032</c:v>
                </c:pt>
                <c:pt idx="4">
                  <c:v>345</c:v>
                </c:pt>
                <c:pt idx="5">
                  <c:v>1502</c:v>
                </c:pt>
                <c:pt idx="6">
                  <c:v>542</c:v>
                </c:pt>
                <c:pt idx="7">
                  <c:v>28287</c:v>
                </c:pt>
              </c:numCache>
            </c:numRef>
          </c:val>
        </c:ser>
        <c:dLbls>
          <c:showLegendKey val="0"/>
          <c:showVal val="0"/>
          <c:showCatName val="0"/>
          <c:showSerName val="0"/>
          <c:showPercent val="0"/>
          <c:showBubbleSize val="0"/>
        </c:dLbls>
        <c:gapWidth val="150"/>
        <c:axId val="153867008"/>
        <c:axId val="153868544"/>
      </c:barChart>
      <c:catAx>
        <c:axId val="153867008"/>
        <c:scaling>
          <c:orientation val="minMax"/>
        </c:scaling>
        <c:delete val="0"/>
        <c:axPos val="b"/>
        <c:majorTickMark val="out"/>
        <c:minorTickMark val="none"/>
        <c:tickLblPos val="nextTo"/>
        <c:crossAx val="153868544"/>
        <c:crosses val="autoZero"/>
        <c:auto val="1"/>
        <c:lblAlgn val="ctr"/>
        <c:lblOffset val="100"/>
        <c:noMultiLvlLbl val="0"/>
      </c:catAx>
      <c:valAx>
        <c:axId val="153868544"/>
        <c:scaling>
          <c:orientation val="minMax"/>
        </c:scaling>
        <c:delete val="0"/>
        <c:axPos val="l"/>
        <c:majorGridlines/>
        <c:numFmt formatCode="&quot;€&quot;\ #,##0" sourceLinked="1"/>
        <c:majorTickMark val="out"/>
        <c:minorTickMark val="none"/>
        <c:tickLblPos val="nextTo"/>
        <c:crossAx val="153867008"/>
        <c:crosses val="autoZero"/>
        <c:crossBetween val="between"/>
      </c:valAx>
    </c:plotArea>
    <c:legend>
      <c:legendPos val="r"/>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F6BF79-6E3E-47EE-9AE4-1E5657AAE9D5}" type="datetimeFigureOut">
              <a:rPr lang="nl-NL" smtClean="0"/>
              <a:t>23-2-2018</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354209-9085-46D8-A107-1725AA30CA8C}" type="slidenum">
              <a:rPr lang="nl-NL" smtClean="0"/>
              <a:t>‹nr.›</a:t>
            </a:fld>
            <a:endParaRPr lang="nl-NL"/>
          </a:p>
        </p:txBody>
      </p:sp>
    </p:spTree>
    <p:extLst>
      <p:ext uri="{BB962C8B-B14F-4D97-AF65-F5344CB8AC3E}">
        <p14:creationId xmlns:p14="http://schemas.microsoft.com/office/powerpoint/2010/main" val="2681462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STAND ALS</a:t>
            </a:r>
            <a:r>
              <a:rPr lang="nl-NL" baseline="0" dirty="0" smtClean="0"/>
              <a:t> PER 31 OKTOBER!  Nieuwe huurder voor 509 niet meegenomen. </a:t>
            </a:r>
            <a:endParaRPr lang="nl-NL" dirty="0" smtClean="0"/>
          </a:p>
          <a:p>
            <a:r>
              <a:rPr lang="nl-NL" dirty="0" smtClean="0"/>
              <a:t>Gemiddelde</a:t>
            </a:r>
            <a:r>
              <a:rPr lang="nl-NL" baseline="0" dirty="0" smtClean="0"/>
              <a:t> leeftijd begin 2017: 59 jaar</a:t>
            </a:r>
          </a:p>
          <a:p>
            <a:r>
              <a:rPr lang="nl-NL" baseline="0" dirty="0" smtClean="0"/>
              <a:t>Gemiddelde leeftijd eind 2017 gezakt naar 56,4 jaar  door twee geboortes </a:t>
            </a:r>
            <a:r>
              <a:rPr lang="nl-NL" baseline="0" dirty="0" smtClean="0">
                <a:sym typeface="Wingdings" panose="05000000000000000000" pitchFamily="2" charset="2"/>
              </a:rPr>
              <a:t></a:t>
            </a:r>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3</a:t>
            </a:fld>
            <a:endParaRPr lang="nl-NL"/>
          </a:p>
        </p:txBody>
      </p:sp>
    </p:spTree>
    <p:extLst>
      <p:ext uri="{BB962C8B-B14F-4D97-AF65-F5344CB8AC3E}">
        <p14:creationId xmlns:p14="http://schemas.microsoft.com/office/powerpoint/2010/main" val="572464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Stand per 31 oktober</a:t>
            </a:r>
            <a:r>
              <a:rPr lang="nl-NL" baseline="0" dirty="0" smtClean="0"/>
              <a:t> 2017. Slide geproduceerd t.b.v. oriënterend gesprek met Directeur Archipel Thuis betreffende het onderwerp digitale sleutels voor thuiszorg.</a:t>
            </a:r>
          </a:p>
          <a:p>
            <a:r>
              <a:rPr lang="nl-NL" baseline="0" dirty="0" smtClean="0"/>
              <a:t>Warande telt 43 appartementen; de leeftijd van de hoogste huurder per appartement is bepalend geweest voor de categorie-indeling.</a:t>
            </a:r>
          </a:p>
          <a:p>
            <a:r>
              <a:rPr lang="nl-NL" baseline="0" dirty="0" smtClean="0"/>
              <a:t>De praktijk wijst uit dat de categorie huurders van 60 jaar en ouder,  zogenaamde permanente bewoners zijn; permanent in die zin van niet meer voornemens zijn te gaan verhuizen tenzij opname in een verzorgingsinstelling noodzakelijk is. </a:t>
            </a:r>
          </a:p>
          <a:p>
            <a:r>
              <a:rPr lang="nl-NL" baseline="0" dirty="0" smtClean="0"/>
              <a:t>De doorstroom in de huurderscategorie onder 60 jaar (voor het overgrote deel  jongeren en expats ) is relatief hoog met gemiddeld 6/7 mutaties per jaar en per jaar treedt een lichte verschuiving op naar meer seniorenhuurders.  </a:t>
            </a:r>
            <a:endParaRPr lang="nl-NL" dirty="0"/>
          </a:p>
        </p:txBody>
      </p:sp>
      <p:sp>
        <p:nvSpPr>
          <p:cNvPr id="4" name="Tijdelijke aanduiding voor dianummer 3"/>
          <p:cNvSpPr>
            <a:spLocks noGrp="1"/>
          </p:cNvSpPr>
          <p:nvPr>
            <p:ph type="sldNum" sz="quarter" idx="10"/>
          </p:nvPr>
        </p:nvSpPr>
        <p:spPr/>
        <p:txBody>
          <a:bodyPr/>
          <a:lstStyle/>
          <a:p>
            <a:fld id="{B86DAE60-D455-4E80-91F3-BA372C15B21E}" type="slidenum">
              <a:rPr lang="nl-NL" smtClean="0"/>
              <a:t>4</a:t>
            </a:fld>
            <a:endParaRPr lang="nl-NL"/>
          </a:p>
        </p:txBody>
      </p:sp>
    </p:spTree>
    <p:extLst>
      <p:ext uri="{BB962C8B-B14F-4D97-AF65-F5344CB8AC3E}">
        <p14:creationId xmlns:p14="http://schemas.microsoft.com/office/powerpoint/2010/main" val="2841959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25.000 euro is ongeveer</a:t>
            </a:r>
            <a:r>
              <a:rPr lang="nl-NL" baseline="0" dirty="0" smtClean="0"/>
              <a:t> 58 euro per maand; 35.000 euro ongeveer 68 euro per maand. </a:t>
            </a:r>
          </a:p>
          <a:p>
            <a:r>
              <a:rPr lang="nl-NL" baseline="0" dirty="0" smtClean="0"/>
              <a:t>Vuistregel 1000 euro meer of minder is ongeveer 2 euro verschil in maandkosten.</a:t>
            </a:r>
          </a:p>
          <a:p>
            <a:r>
              <a:rPr lang="nl-NL" baseline="0" dirty="0" smtClean="0"/>
              <a:t>Onder kostengroep installaties/voorzieningen valt: </a:t>
            </a:r>
          </a:p>
          <a:p>
            <a:pPr marL="171450" indent="-171450">
              <a:buFontTx/>
              <a:buChar char="-"/>
            </a:pPr>
            <a:r>
              <a:rPr lang="nl-NL" baseline="0" dirty="0" smtClean="0"/>
              <a:t>Poorten, schuif- en draaideuren (Wiek de Laat – 24u)</a:t>
            </a:r>
          </a:p>
          <a:p>
            <a:pPr marL="171450" indent="-171450">
              <a:buFontTx/>
              <a:buChar char="-"/>
            </a:pPr>
            <a:r>
              <a:rPr lang="nl-NL" baseline="0" dirty="0" err="1" smtClean="0"/>
              <a:t>Werktuigbouwk</a:t>
            </a:r>
            <a:r>
              <a:rPr lang="nl-NL" baseline="0" dirty="0" smtClean="0"/>
              <a:t>./elektr. installaties (</a:t>
            </a:r>
            <a:r>
              <a:rPr lang="nl-NL" baseline="0" dirty="0" err="1" smtClean="0"/>
              <a:t>Mansfeld</a:t>
            </a:r>
            <a:r>
              <a:rPr lang="nl-NL" baseline="0" dirty="0" smtClean="0"/>
              <a:t> – 24u )</a:t>
            </a:r>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5</a:t>
            </a:fld>
            <a:endParaRPr lang="nl-NL"/>
          </a:p>
        </p:txBody>
      </p:sp>
    </p:spTree>
    <p:extLst>
      <p:ext uri="{BB962C8B-B14F-4D97-AF65-F5344CB8AC3E}">
        <p14:creationId xmlns:p14="http://schemas.microsoft.com/office/powerpoint/2010/main" val="2803886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r>
              <a:rPr lang="nl-NL" dirty="0" smtClean="0"/>
              <a:t>Drietal</a:t>
            </a:r>
            <a:r>
              <a:rPr lang="nl-NL" baseline="0" dirty="0" smtClean="0"/>
              <a:t> offertes voor gevelreiniging (aluminium gevels, moeilijk bereikbare delen balkons Warande Zuid, inrit garage, balustrades trappenhallen, vluchtzijde Warande Noord) liggen voor bij Archipel.  Naar verwachting periode van 7 – 10 dagen in voorjaar. </a:t>
            </a:r>
          </a:p>
          <a:p>
            <a:pPr algn="l"/>
            <a:endParaRPr lang="nl-NL" baseline="0" dirty="0" smtClean="0"/>
          </a:p>
          <a:p>
            <a:pPr algn="l"/>
            <a:r>
              <a:rPr lang="nl-NL" baseline="0" dirty="0" err="1" smtClean="0"/>
              <a:t>Terugklepbeveiling</a:t>
            </a:r>
            <a:r>
              <a:rPr lang="nl-NL" baseline="0" dirty="0" smtClean="0"/>
              <a:t> aangebracht in rioolsysteem ter hoogte van Warande Zuid ter voorkoming van teruglopen vuil water op de hemelwaterafvoerbuizen van Warande. Horizontale dichte putten onder haag voor terrassen  begane grond worden voorzien van een ‘open’ deksel waardoor bij overvloedige regenval hemelwater dat door capaciteitsgebrek niet op gemeenteriolering geloosd kan worden overloopt/geloosd wordt op gazon.  De reeds aanwezige nieuwe plafondplaten boven de lekkende parkeervakken 5 en 6 worden geplaatst door </a:t>
            </a:r>
            <a:r>
              <a:rPr lang="nl-NL" baseline="0" dirty="0" err="1" smtClean="0"/>
              <a:t>Strukton</a:t>
            </a:r>
            <a:r>
              <a:rPr lang="nl-NL" baseline="0" dirty="0" smtClean="0"/>
              <a:t> in week 51 of snel daarna. Wat thans nog doorlekt als gevolg van smetwater zijn volgens T&amp;G. </a:t>
            </a:r>
            <a:endParaRPr lang="nl-NL" dirty="0" smtClean="0"/>
          </a:p>
          <a:p>
            <a:pPr algn="l"/>
            <a:endParaRPr lang="nl-NL" dirty="0" smtClean="0"/>
          </a:p>
          <a:p>
            <a:pPr algn="l"/>
            <a:r>
              <a:rPr lang="nl-NL" dirty="0" smtClean="0"/>
              <a:t>Archipel Thuis gaat contracten aanbieden voor elektronische toegang via </a:t>
            </a:r>
            <a:r>
              <a:rPr lang="nl-NL" dirty="0" err="1" smtClean="0"/>
              <a:t>FocusCare</a:t>
            </a:r>
            <a:r>
              <a:rPr lang="nl-NL" dirty="0" smtClean="0"/>
              <a:t>; technisch identiek aan </a:t>
            </a:r>
            <a:r>
              <a:rPr lang="nl-NL" dirty="0" err="1" smtClean="0"/>
              <a:t>Clavisio</a:t>
            </a:r>
            <a:r>
              <a:rPr lang="nl-NL" baseline="0" dirty="0" smtClean="0"/>
              <a:t> Smart </a:t>
            </a:r>
            <a:r>
              <a:rPr lang="nl-NL" baseline="0" dirty="0" err="1" smtClean="0"/>
              <a:t>Swith</a:t>
            </a:r>
            <a:r>
              <a:rPr lang="nl-NL" baseline="0" dirty="0" smtClean="0"/>
              <a:t> concept. Beleidsbeslissing is genomen om maar met een elektronisch sleutel systeem te werken en in principe voor alle typen deuren (geen sleutelkluisoplossing meer).  Gesprekken met </a:t>
            </a:r>
            <a:r>
              <a:rPr lang="nl-NL" baseline="0" dirty="0" err="1" smtClean="0"/>
              <a:t>FocusCare</a:t>
            </a:r>
            <a:r>
              <a:rPr lang="nl-NL" baseline="0" dirty="0" smtClean="0"/>
              <a:t> in vergevorderd stadium (cliënt sluit contract af met </a:t>
            </a:r>
            <a:r>
              <a:rPr lang="nl-NL" baseline="0" dirty="0" err="1" smtClean="0"/>
              <a:t>FocusCare</a:t>
            </a:r>
            <a:r>
              <a:rPr lang="nl-NL" baseline="0" dirty="0" smtClean="0"/>
              <a:t> voor elektronische toegangsverlening; Archipel Thuis concentreert op haar kerntaak). Centrale deuren Warande worden geschikt gemaakt voor elektronische toegang door Archipel/</a:t>
            </a:r>
            <a:r>
              <a:rPr lang="nl-NL" baseline="0" dirty="0" err="1" smtClean="0"/>
              <a:t>vb&amp;t</a:t>
            </a:r>
            <a:r>
              <a:rPr lang="nl-NL" baseline="0" dirty="0" smtClean="0"/>
              <a:t>. </a:t>
            </a:r>
            <a:endParaRPr lang="nl-NL" dirty="0" smtClean="0"/>
          </a:p>
          <a:p>
            <a:endParaRPr lang="nl-NL" dirty="0" smtClean="0"/>
          </a:p>
          <a:p>
            <a:r>
              <a:rPr lang="nl-NL" dirty="0" smtClean="0"/>
              <a:t>https://www.bouwbesluitonline.nl/Inhoud/docs/wet/bb2012/hfd6/afd6-7</a:t>
            </a:r>
          </a:p>
          <a:p>
            <a:r>
              <a:rPr lang="nl-NL" dirty="0" smtClean="0"/>
              <a:t>Voor</a:t>
            </a:r>
            <a:r>
              <a:rPr lang="nl-NL" baseline="0" dirty="0" smtClean="0"/>
              <a:t> Warande filteren op woonfunctie en bestaande bouw. Openen van nota van toelichting en aansturing bij artikel brandblusapparaten, geeft aan dat er voor Warande geen verplichting is; bevestigd door </a:t>
            </a:r>
            <a:r>
              <a:rPr lang="nl-NL" baseline="0" dirty="0" err="1" smtClean="0"/>
              <a:t>vb&amp;t</a:t>
            </a:r>
            <a:r>
              <a:rPr lang="nl-NL" baseline="0" dirty="0" smtClean="0"/>
              <a:t>. </a:t>
            </a:r>
          </a:p>
          <a:p>
            <a:endParaRPr lang="nl-NL" baseline="0" dirty="0" smtClean="0"/>
          </a:p>
          <a:p>
            <a:r>
              <a:rPr lang="nl-NL" baseline="0" dirty="0" smtClean="0"/>
              <a:t>Genomen beslissing voor wat betreft stallen </a:t>
            </a:r>
            <a:r>
              <a:rPr lang="nl-NL" baseline="0" dirty="0" err="1" smtClean="0"/>
              <a:t>scootmobiels</a:t>
            </a:r>
            <a:r>
              <a:rPr lang="nl-NL" baseline="0" dirty="0" smtClean="0"/>
              <a:t> zal gecommuniceerd worden naar bewoners door </a:t>
            </a:r>
            <a:r>
              <a:rPr lang="nl-NL" baseline="0" dirty="0" err="1" smtClean="0"/>
              <a:t>vb&amp;t</a:t>
            </a:r>
            <a:r>
              <a:rPr lang="nl-NL" baseline="0" dirty="0" smtClean="0"/>
              <a:t> </a:t>
            </a:r>
            <a:r>
              <a:rPr lang="nl-NL" baseline="0" smtClean="0"/>
              <a:t>of bewonerscommissie.  </a:t>
            </a:r>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7</a:t>
            </a:fld>
            <a:endParaRPr lang="nl-NL"/>
          </a:p>
        </p:txBody>
      </p:sp>
    </p:spTree>
    <p:extLst>
      <p:ext uri="{BB962C8B-B14F-4D97-AF65-F5344CB8AC3E}">
        <p14:creationId xmlns:p14="http://schemas.microsoft.com/office/powerpoint/2010/main" val="297189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Indien tijd</a:t>
            </a:r>
            <a:r>
              <a:rPr lang="nl-NL" baseline="0" dirty="0" smtClean="0"/>
              <a:t> hiervoor: vermeld boekwerk ( centrale thema architectuur in samenhang met haar bewoners) wat in opdracht van Archipel en Kompaan in  2018 uit gaat komen over de nieuwe parkwijk Zuiderpark en de rol en bijdrage van Klankbord Warande. </a:t>
            </a:r>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8</a:t>
            </a:fld>
            <a:endParaRPr lang="nl-NL"/>
          </a:p>
        </p:txBody>
      </p:sp>
    </p:spTree>
    <p:extLst>
      <p:ext uri="{BB962C8B-B14F-4D97-AF65-F5344CB8AC3E}">
        <p14:creationId xmlns:p14="http://schemas.microsoft.com/office/powerpoint/2010/main" val="1469613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9</a:t>
            </a:fld>
            <a:endParaRPr lang="nl-NL"/>
          </a:p>
        </p:txBody>
      </p:sp>
    </p:spTree>
    <p:extLst>
      <p:ext uri="{BB962C8B-B14F-4D97-AF65-F5344CB8AC3E}">
        <p14:creationId xmlns:p14="http://schemas.microsoft.com/office/powerpoint/2010/main" val="2569052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10</a:t>
            </a:fld>
            <a:endParaRPr lang="nl-NL"/>
          </a:p>
        </p:txBody>
      </p:sp>
    </p:spTree>
    <p:extLst>
      <p:ext uri="{BB962C8B-B14F-4D97-AF65-F5344CB8AC3E}">
        <p14:creationId xmlns:p14="http://schemas.microsoft.com/office/powerpoint/2010/main" val="2569052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Betreft sociale</a:t>
            </a:r>
            <a:r>
              <a:rPr lang="nl-NL" baseline="0" dirty="0" smtClean="0"/>
              <a:t> </a:t>
            </a:r>
            <a:r>
              <a:rPr lang="nl-NL" baseline="0" smtClean="0"/>
              <a:t>en veiligheidspatrouilles! </a:t>
            </a:r>
            <a:endParaRPr lang="nl-NL" dirty="0"/>
          </a:p>
        </p:txBody>
      </p:sp>
      <p:sp>
        <p:nvSpPr>
          <p:cNvPr id="4" name="Tijdelijke aanduiding voor dianummer 3"/>
          <p:cNvSpPr>
            <a:spLocks noGrp="1"/>
          </p:cNvSpPr>
          <p:nvPr>
            <p:ph type="sldNum" sz="quarter" idx="10"/>
          </p:nvPr>
        </p:nvSpPr>
        <p:spPr/>
        <p:txBody>
          <a:bodyPr/>
          <a:lstStyle/>
          <a:p>
            <a:fld id="{A9354209-9085-46D8-A107-1725AA30CA8C}" type="slidenum">
              <a:rPr lang="nl-NL" smtClean="0"/>
              <a:t>11</a:t>
            </a:fld>
            <a:endParaRPr lang="nl-NL"/>
          </a:p>
        </p:txBody>
      </p:sp>
    </p:spTree>
    <p:extLst>
      <p:ext uri="{BB962C8B-B14F-4D97-AF65-F5344CB8AC3E}">
        <p14:creationId xmlns:p14="http://schemas.microsoft.com/office/powerpoint/2010/main" val="1404394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a:xfrm>
            <a:off x="457200" y="6356350"/>
            <a:ext cx="2133600" cy="365125"/>
          </a:xfrm>
          <a:prstGeom prst="rect">
            <a:avLst/>
          </a:prstGeom>
        </p:spPr>
        <p:txBody>
          <a:bodyPr/>
          <a:lstStyle/>
          <a:p>
            <a:fld id="{F135D7C5-087A-4AB5-AFF2-76F559327F62}" type="datetime1">
              <a:rPr lang="nl-NL" smtClean="0"/>
              <a:t>23-2-2018</a:t>
            </a:fld>
            <a:endParaRPr lang="nl-NL"/>
          </a:p>
        </p:txBody>
      </p:sp>
      <p:sp>
        <p:nvSpPr>
          <p:cNvPr id="5" name="Tijdelijke aanduiding voor voettekst 4"/>
          <p:cNvSpPr>
            <a:spLocks noGrp="1"/>
          </p:cNvSpPr>
          <p:nvPr>
            <p:ph type="ftr" sz="quarter" idx="11"/>
          </p:nvPr>
        </p:nvSpPr>
        <p:spPr>
          <a:xfrm>
            <a:off x="3124200" y="6356350"/>
            <a:ext cx="2895600" cy="365125"/>
          </a:xfrm>
          <a:prstGeom prst="rect">
            <a:avLst/>
          </a:prstGeom>
        </p:spPr>
        <p:txBody>
          <a:bodyPr/>
          <a:lstStyle/>
          <a:p>
            <a:endParaRPr lang="nl-NL"/>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743479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1600200"/>
            <a:ext cx="8229600" cy="4525963"/>
          </a:xfrm>
          <a:prstGeom prst="rect">
            <a:avLst/>
          </a:prstGeo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a:xfrm>
            <a:off x="457200" y="6356350"/>
            <a:ext cx="2133600" cy="365125"/>
          </a:xfrm>
          <a:prstGeom prst="rect">
            <a:avLst/>
          </a:prstGeom>
        </p:spPr>
        <p:txBody>
          <a:bodyPr/>
          <a:lstStyle/>
          <a:p>
            <a:fld id="{536763A3-0B45-4BDD-A5A9-A4ECD48CCA7E}" type="datetime1">
              <a:rPr lang="nl-NL" smtClean="0"/>
              <a:t>23-2-2018</a:t>
            </a:fld>
            <a:endParaRPr lang="nl-NL"/>
          </a:p>
        </p:txBody>
      </p:sp>
      <p:sp>
        <p:nvSpPr>
          <p:cNvPr id="5" name="Tijdelijke aanduiding voor voettekst 4"/>
          <p:cNvSpPr>
            <a:spLocks noGrp="1"/>
          </p:cNvSpPr>
          <p:nvPr>
            <p:ph type="ftr" sz="quarter" idx="11"/>
          </p:nvPr>
        </p:nvSpPr>
        <p:spPr>
          <a:xfrm>
            <a:off x="3124200" y="6356350"/>
            <a:ext cx="2895600" cy="365125"/>
          </a:xfrm>
          <a:prstGeom prst="rect">
            <a:avLst/>
          </a:prstGeom>
        </p:spPr>
        <p:txBody>
          <a:bodyPr/>
          <a:lstStyle/>
          <a:p>
            <a:endParaRPr lang="nl-NL"/>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127611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a:prstGeom prst="rect">
            <a:avLst/>
          </a:prstGeo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a:xfrm>
            <a:off x="457200" y="6356350"/>
            <a:ext cx="2133600" cy="365125"/>
          </a:xfrm>
          <a:prstGeom prst="rect">
            <a:avLst/>
          </a:prstGeom>
        </p:spPr>
        <p:txBody>
          <a:bodyPr/>
          <a:lstStyle/>
          <a:p>
            <a:fld id="{D23F4E13-4B22-4C02-B257-7ACCE782374F}" type="datetime1">
              <a:rPr lang="nl-NL" smtClean="0"/>
              <a:t>23-2-2018</a:t>
            </a:fld>
            <a:endParaRPr lang="nl-NL"/>
          </a:p>
        </p:txBody>
      </p:sp>
      <p:sp>
        <p:nvSpPr>
          <p:cNvPr id="5" name="Tijdelijke aanduiding voor voettekst 4"/>
          <p:cNvSpPr>
            <a:spLocks noGrp="1"/>
          </p:cNvSpPr>
          <p:nvPr>
            <p:ph type="ftr" sz="quarter" idx="11"/>
          </p:nvPr>
        </p:nvSpPr>
        <p:spPr>
          <a:xfrm>
            <a:off x="3124200" y="6356350"/>
            <a:ext cx="2895600" cy="365125"/>
          </a:xfrm>
          <a:prstGeom prst="rect">
            <a:avLst/>
          </a:prstGeom>
        </p:spPr>
        <p:txBody>
          <a:bodyPr/>
          <a:lstStyle/>
          <a:p>
            <a:endParaRPr lang="nl-NL"/>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75425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a:xfrm>
            <a:off x="457200" y="1600200"/>
            <a:ext cx="8229600" cy="4525963"/>
          </a:xfrm>
          <a:prstGeom prst="rect">
            <a:avLst/>
          </a:prstGeo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a:xfrm>
            <a:off x="457200" y="6356350"/>
            <a:ext cx="2133600" cy="365125"/>
          </a:xfrm>
          <a:prstGeom prst="rect">
            <a:avLst/>
          </a:prstGeom>
        </p:spPr>
        <p:txBody>
          <a:bodyPr/>
          <a:lstStyle/>
          <a:p>
            <a:fld id="{331A7EF1-AF4A-418C-A3C8-D13849DBD46F}" type="datetime1">
              <a:rPr lang="nl-NL" smtClean="0"/>
              <a:t>23-2-2018</a:t>
            </a:fld>
            <a:endParaRPr lang="nl-NL"/>
          </a:p>
        </p:txBody>
      </p:sp>
      <p:sp>
        <p:nvSpPr>
          <p:cNvPr id="5" name="Tijdelijke aanduiding voor voettekst 4"/>
          <p:cNvSpPr>
            <a:spLocks noGrp="1"/>
          </p:cNvSpPr>
          <p:nvPr>
            <p:ph type="ftr" sz="quarter" idx="11"/>
          </p:nvPr>
        </p:nvSpPr>
        <p:spPr>
          <a:xfrm>
            <a:off x="3124200" y="6356350"/>
            <a:ext cx="2895600" cy="365125"/>
          </a:xfrm>
          <a:prstGeom prst="rect">
            <a:avLst/>
          </a:prstGeom>
        </p:spPr>
        <p:txBody>
          <a:bodyPr/>
          <a:lstStyle/>
          <a:p>
            <a:endParaRPr lang="nl-NL"/>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3051445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a:xfrm>
            <a:off x="457200" y="6356350"/>
            <a:ext cx="2133600" cy="365125"/>
          </a:xfrm>
          <a:prstGeom prst="rect">
            <a:avLst/>
          </a:prstGeom>
        </p:spPr>
        <p:txBody>
          <a:bodyPr/>
          <a:lstStyle/>
          <a:p>
            <a:fld id="{99964B29-0EA8-4210-B861-912251C38D13}" type="datetime1">
              <a:rPr lang="nl-NL" smtClean="0"/>
              <a:t>23-2-2018</a:t>
            </a:fld>
            <a:endParaRPr lang="nl-NL"/>
          </a:p>
        </p:txBody>
      </p:sp>
      <p:sp>
        <p:nvSpPr>
          <p:cNvPr id="5" name="Tijdelijke aanduiding voor voettekst 4"/>
          <p:cNvSpPr>
            <a:spLocks noGrp="1"/>
          </p:cNvSpPr>
          <p:nvPr>
            <p:ph type="ftr" sz="quarter" idx="11"/>
          </p:nvPr>
        </p:nvSpPr>
        <p:spPr>
          <a:xfrm>
            <a:off x="3124200" y="6356350"/>
            <a:ext cx="2895600" cy="365125"/>
          </a:xfrm>
          <a:prstGeom prst="rect">
            <a:avLst/>
          </a:prstGeom>
        </p:spPr>
        <p:txBody>
          <a:bodyPr/>
          <a:lstStyle/>
          <a:p>
            <a:endParaRPr lang="nl-NL"/>
          </a:p>
        </p:txBody>
      </p:sp>
      <p:sp>
        <p:nvSpPr>
          <p:cNvPr id="6" name="Tijdelijke aanduiding voor dianummer 5"/>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2908051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a:xfrm>
            <a:off x="457200" y="6356350"/>
            <a:ext cx="2133600" cy="365125"/>
          </a:xfrm>
          <a:prstGeom prst="rect">
            <a:avLst/>
          </a:prstGeom>
        </p:spPr>
        <p:txBody>
          <a:bodyPr/>
          <a:lstStyle/>
          <a:p>
            <a:fld id="{7247C3D5-17E9-4D70-A759-82B6D819BE65}" type="datetime1">
              <a:rPr lang="nl-NL" smtClean="0"/>
              <a:t>23-2-2018</a:t>
            </a:fld>
            <a:endParaRPr lang="nl-NL"/>
          </a:p>
        </p:txBody>
      </p:sp>
      <p:sp>
        <p:nvSpPr>
          <p:cNvPr id="6" name="Tijdelijke aanduiding voor voettekst 5"/>
          <p:cNvSpPr>
            <a:spLocks noGrp="1"/>
          </p:cNvSpPr>
          <p:nvPr>
            <p:ph type="ftr" sz="quarter" idx="11"/>
          </p:nvPr>
        </p:nvSpPr>
        <p:spPr>
          <a:xfrm>
            <a:off x="3124200" y="6356350"/>
            <a:ext cx="2895600" cy="365125"/>
          </a:xfrm>
          <a:prstGeom prst="rect">
            <a:avLst/>
          </a:prstGeom>
        </p:spPr>
        <p:txBody>
          <a:bodyPr/>
          <a:lstStyle/>
          <a:p>
            <a:endParaRPr lang="nl-NL"/>
          </a:p>
        </p:txBody>
      </p:sp>
      <p:sp>
        <p:nvSpPr>
          <p:cNvPr id="7" name="Tijdelijke aanduiding voor dianummer 6"/>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210504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a:xfrm>
            <a:off x="457200" y="6356350"/>
            <a:ext cx="2133600" cy="365125"/>
          </a:xfrm>
          <a:prstGeom prst="rect">
            <a:avLst/>
          </a:prstGeom>
        </p:spPr>
        <p:txBody>
          <a:bodyPr/>
          <a:lstStyle/>
          <a:p>
            <a:fld id="{717BBF46-407B-4C37-91F7-AEF39E738AC7}" type="datetime1">
              <a:rPr lang="nl-NL" smtClean="0"/>
              <a:t>23-2-2018</a:t>
            </a:fld>
            <a:endParaRPr lang="nl-NL"/>
          </a:p>
        </p:txBody>
      </p:sp>
      <p:sp>
        <p:nvSpPr>
          <p:cNvPr id="8" name="Tijdelijke aanduiding voor voettekst 7"/>
          <p:cNvSpPr>
            <a:spLocks noGrp="1"/>
          </p:cNvSpPr>
          <p:nvPr>
            <p:ph type="ftr" sz="quarter" idx="11"/>
          </p:nvPr>
        </p:nvSpPr>
        <p:spPr>
          <a:xfrm>
            <a:off x="3124200" y="6356350"/>
            <a:ext cx="2895600" cy="365125"/>
          </a:xfrm>
          <a:prstGeom prst="rect">
            <a:avLst/>
          </a:prstGeom>
        </p:spPr>
        <p:txBody>
          <a:bodyPr/>
          <a:lstStyle/>
          <a:p>
            <a:endParaRPr lang="nl-NL"/>
          </a:p>
        </p:txBody>
      </p:sp>
      <p:sp>
        <p:nvSpPr>
          <p:cNvPr id="9" name="Tijdelijke aanduiding voor dianummer 8"/>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100713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Klik om de stijl te bewerken</a:t>
            </a:r>
            <a:endParaRPr lang="nl-NL" dirty="0"/>
          </a:p>
        </p:txBody>
      </p:sp>
      <p:sp>
        <p:nvSpPr>
          <p:cNvPr id="3" name="Tijdelijke aanduiding voor datum 2"/>
          <p:cNvSpPr>
            <a:spLocks noGrp="1"/>
          </p:cNvSpPr>
          <p:nvPr>
            <p:ph type="dt" sz="half" idx="10"/>
          </p:nvPr>
        </p:nvSpPr>
        <p:spPr>
          <a:xfrm>
            <a:off x="467544" y="6309320"/>
            <a:ext cx="2133600" cy="365125"/>
          </a:xfrm>
          <a:prstGeom prst="rect">
            <a:avLst/>
          </a:prstGeom>
        </p:spPr>
        <p:txBody>
          <a:bodyPr/>
          <a:lstStyle/>
          <a:p>
            <a:fld id="{A3F88936-B819-4371-9182-3198268106F7}" type="datetime1">
              <a:rPr lang="nl-NL" smtClean="0"/>
              <a:t>23-2-2018</a:t>
            </a:fld>
            <a:endParaRPr lang="nl-NL"/>
          </a:p>
        </p:txBody>
      </p:sp>
      <p:sp>
        <p:nvSpPr>
          <p:cNvPr id="4" name="Tijdelijke aanduiding voor voettekst 3"/>
          <p:cNvSpPr>
            <a:spLocks noGrp="1"/>
          </p:cNvSpPr>
          <p:nvPr>
            <p:ph type="ftr" sz="quarter" idx="11"/>
          </p:nvPr>
        </p:nvSpPr>
        <p:spPr>
          <a:xfrm>
            <a:off x="3124200" y="6356350"/>
            <a:ext cx="2895600" cy="365125"/>
          </a:xfrm>
          <a:prstGeom prst="rect">
            <a:avLst/>
          </a:prstGeom>
        </p:spPr>
        <p:txBody>
          <a:bodyPr/>
          <a:lstStyle/>
          <a:p>
            <a:endParaRPr lang="nl-NL"/>
          </a:p>
        </p:txBody>
      </p:sp>
      <p:sp>
        <p:nvSpPr>
          <p:cNvPr id="5" name="Tijdelijke aanduiding voor dianummer 4"/>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434918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graphicFrame>
        <p:nvGraphicFramePr>
          <p:cNvPr id="5" name="Grafiek 4"/>
          <p:cNvGraphicFramePr>
            <a:graphicFrameLocks/>
          </p:cNvGraphicFramePr>
          <p:nvPr userDrawn="1">
            <p:extLst>
              <p:ext uri="{D42A27DB-BD31-4B8C-83A1-F6EECF244321}">
                <p14:modId xmlns:p14="http://schemas.microsoft.com/office/powerpoint/2010/main" val="3512939482"/>
              </p:ext>
            </p:extLst>
          </p:nvPr>
        </p:nvGraphicFramePr>
        <p:xfrm>
          <a:off x="611560" y="1484784"/>
          <a:ext cx="8136904" cy="53732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6271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a:xfrm>
            <a:off x="457200" y="6356350"/>
            <a:ext cx="2133600" cy="365125"/>
          </a:xfrm>
          <a:prstGeom prst="rect">
            <a:avLst/>
          </a:prstGeom>
        </p:spPr>
        <p:txBody>
          <a:bodyPr/>
          <a:lstStyle/>
          <a:p>
            <a:fld id="{3F368BB6-4D0F-4C01-86E1-ED2FAA1BBFCE}" type="datetime1">
              <a:rPr lang="nl-NL" smtClean="0"/>
              <a:t>23-2-2018</a:t>
            </a:fld>
            <a:endParaRPr lang="nl-NL"/>
          </a:p>
        </p:txBody>
      </p:sp>
      <p:sp>
        <p:nvSpPr>
          <p:cNvPr id="6" name="Tijdelijke aanduiding voor voettekst 5"/>
          <p:cNvSpPr>
            <a:spLocks noGrp="1"/>
          </p:cNvSpPr>
          <p:nvPr>
            <p:ph type="ftr" sz="quarter" idx="11"/>
          </p:nvPr>
        </p:nvSpPr>
        <p:spPr>
          <a:xfrm>
            <a:off x="3124200" y="6356350"/>
            <a:ext cx="2895600" cy="365125"/>
          </a:xfrm>
          <a:prstGeom prst="rect">
            <a:avLst/>
          </a:prstGeom>
        </p:spPr>
        <p:txBody>
          <a:bodyPr/>
          <a:lstStyle/>
          <a:p>
            <a:endParaRPr lang="nl-NL"/>
          </a:p>
        </p:txBody>
      </p:sp>
      <p:sp>
        <p:nvSpPr>
          <p:cNvPr id="7" name="Tijdelijke aanduiding voor dianummer 6"/>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3976902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a:xfrm>
            <a:off x="457200" y="6356350"/>
            <a:ext cx="2133600" cy="365125"/>
          </a:xfrm>
          <a:prstGeom prst="rect">
            <a:avLst/>
          </a:prstGeom>
        </p:spPr>
        <p:txBody>
          <a:bodyPr/>
          <a:lstStyle/>
          <a:p>
            <a:fld id="{CB8F66BC-C747-4A2F-8640-CAC4AAAED0C3}" type="datetime1">
              <a:rPr lang="nl-NL" smtClean="0"/>
              <a:t>23-2-2018</a:t>
            </a:fld>
            <a:endParaRPr lang="nl-NL"/>
          </a:p>
        </p:txBody>
      </p:sp>
      <p:sp>
        <p:nvSpPr>
          <p:cNvPr id="6" name="Tijdelijke aanduiding voor voettekst 5"/>
          <p:cNvSpPr>
            <a:spLocks noGrp="1"/>
          </p:cNvSpPr>
          <p:nvPr>
            <p:ph type="ftr" sz="quarter" idx="11"/>
          </p:nvPr>
        </p:nvSpPr>
        <p:spPr>
          <a:xfrm>
            <a:off x="3124200" y="6356350"/>
            <a:ext cx="2895600" cy="365125"/>
          </a:xfrm>
          <a:prstGeom prst="rect">
            <a:avLst/>
          </a:prstGeom>
        </p:spPr>
        <p:txBody>
          <a:bodyPr/>
          <a:lstStyle/>
          <a:p>
            <a:endParaRPr lang="nl-NL"/>
          </a:p>
        </p:txBody>
      </p:sp>
      <p:sp>
        <p:nvSpPr>
          <p:cNvPr id="7" name="Tijdelijke aanduiding voor dianummer 6"/>
          <p:cNvSpPr>
            <a:spLocks noGrp="1"/>
          </p:cNvSpPr>
          <p:nvPr>
            <p:ph type="sldNum" sz="quarter" idx="12"/>
          </p:nvPr>
        </p:nvSpPr>
        <p:spPr>
          <a:xfrm>
            <a:off x="6553200" y="6356350"/>
            <a:ext cx="2133600" cy="365125"/>
          </a:xfrm>
          <a:prstGeom prst="rect">
            <a:avLst/>
          </a:prstGeom>
        </p:spPr>
        <p:txBody>
          <a:bodyPr/>
          <a:lstStyle/>
          <a:p>
            <a:fld id="{AB74731E-8981-4CD0-A06C-0945529DDAAE}" type="slidenum">
              <a:rPr lang="nl-NL" smtClean="0"/>
              <a:t>‹nr.›</a:t>
            </a:fld>
            <a:endParaRPr lang="nl-NL"/>
          </a:p>
        </p:txBody>
      </p:sp>
    </p:spTree>
    <p:extLst>
      <p:ext uri="{BB962C8B-B14F-4D97-AF65-F5344CB8AC3E}">
        <p14:creationId xmlns:p14="http://schemas.microsoft.com/office/powerpoint/2010/main" val="2408164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dirty="0" smtClean="0"/>
              <a:t>Klik om de stijl te bewerken</a:t>
            </a:r>
            <a:endParaRPr lang="nl-NL" dirty="0"/>
          </a:p>
        </p:txBody>
      </p:sp>
      <p:pic>
        <p:nvPicPr>
          <p:cNvPr id="7" name="Afbeelding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95536" y="115268"/>
            <a:ext cx="950976" cy="1286256"/>
          </a:xfrm>
          <a:prstGeom prst="rect">
            <a:avLst/>
          </a:prstGeom>
        </p:spPr>
      </p:pic>
    </p:spTree>
    <p:extLst>
      <p:ext uri="{BB962C8B-B14F-4D97-AF65-F5344CB8AC3E}">
        <p14:creationId xmlns:p14="http://schemas.microsoft.com/office/powerpoint/2010/main" val="2017355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BehoefteDigitaleSleutels.ppt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bouwbesluitonline.nl/Inhoud/docs/wet/bb2012/hfd6/afd6-7" TargetMode="External"/><Relationship Id="rId4" Type="http://schemas.openxmlformats.org/officeDocument/2006/relationships/hyperlink" Target="Brandveilig_plaatsen_scootmobielen_versie_2.1_vastgesteld_DOB.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AdviesHuurprijsAanpassing1juli2017.docx"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hyperlink" Target="FlyerNepBezorgers.pptx" TargetMode="External"/><Relationship Id="rId4" Type="http://schemas.openxmlformats.org/officeDocument/2006/relationships/hyperlink" Target="ToelichtingAdviesHuurprijs2017.docx"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476672"/>
            <a:ext cx="7772400" cy="1470025"/>
          </a:xfrm>
        </p:spPr>
        <p:txBody>
          <a:bodyPr>
            <a:normAutofit fontScale="90000"/>
          </a:bodyPr>
          <a:lstStyle/>
          <a:p>
            <a:r>
              <a:rPr lang="nl-NL" dirty="0" smtClean="0"/>
              <a:t>Jaarvergadering 14 december 2017</a:t>
            </a:r>
            <a:br>
              <a:rPr lang="nl-NL" dirty="0" smtClean="0"/>
            </a:br>
            <a:r>
              <a:rPr lang="nl-NL" dirty="0" smtClean="0"/>
              <a:t>Klankbord Warande </a:t>
            </a:r>
            <a:endParaRPr lang="nl-NL" dirty="0"/>
          </a:p>
        </p:txBody>
      </p:sp>
      <p:pic>
        <p:nvPicPr>
          <p:cNvPr id="3074" name="Picture 2" descr="Afbeeldingsresultaten voor afbeelding jaarvergader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975156"/>
            <a:ext cx="7800975" cy="4876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00776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Wijze van uitvoering (2)</a:t>
            </a:r>
            <a:endParaRPr lang="nl-NL" dirty="0"/>
          </a:p>
        </p:txBody>
      </p:sp>
      <p:sp>
        <p:nvSpPr>
          <p:cNvPr id="3" name="Tekstvak 2"/>
          <p:cNvSpPr txBox="1"/>
          <p:nvPr/>
        </p:nvSpPr>
        <p:spPr>
          <a:xfrm>
            <a:off x="1344561" y="1844824"/>
            <a:ext cx="6984776" cy="6924973"/>
          </a:xfrm>
          <a:prstGeom prst="rect">
            <a:avLst/>
          </a:prstGeom>
          <a:noFill/>
        </p:spPr>
        <p:txBody>
          <a:bodyPr wrap="square" rtlCol="0">
            <a:spAutoFit/>
          </a:bodyPr>
          <a:lstStyle/>
          <a:p>
            <a:r>
              <a:rPr lang="nl-NL" sz="3200" dirty="0" smtClean="0"/>
              <a:t>In principe voldoende toegelicht op website.  Maar </a:t>
            </a:r>
            <a:r>
              <a:rPr lang="nl-NL" sz="3200" i="1" dirty="0" err="1" smtClean="0"/>
              <a:t>what</a:t>
            </a:r>
            <a:r>
              <a:rPr lang="nl-NL" sz="3200" i="1" dirty="0" smtClean="0"/>
              <a:t> </a:t>
            </a:r>
            <a:r>
              <a:rPr lang="nl-NL" sz="3200" i="1" dirty="0" err="1" smtClean="0"/>
              <a:t>about</a:t>
            </a:r>
            <a:r>
              <a:rPr lang="nl-NL" sz="3200" dirty="0" smtClean="0"/>
              <a:t>:</a:t>
            </a:r>
          </a:p>
          <a:p>
            <a:pPr marL="457200" indent="-457200">
              <a:buFont typeface="Arial" panose="020B0604020202020204" pitchFamily="34" charset="0"/>
              <a:buChar char="•"/>
            </a:pPr>
            <a:endParaRPr lang="nl-NL" sz="3200" dirty="0" smtClean="0"/>
          </a:p>
          <a:p>
            <a:pPr marL="914400" lvl="1" indent="-457200">
              <a:buFont typeface="Arial" panose="020B0604020202020204" pitchFamily="34" charset="0"/>
              <a:buChar char="•"/>
            </a:pPr>
            <a:r>
              <a:rPr lang="nl-NL" sz="3200" dirty="0" smtClean="0"/>
              <a:t>Handhaving niveau (zichtbaarheid, alertheid, opvang signalen) afgelopen jaren? </a:t>
            </a:r>
          </a:p>
          <a:p>
            <a:pPr marL="457200" indent="-457200">
              <a:buFont typeface="Arial" panose="020B0604020202020204" pitchFamily="34" charset="0"/>
              <a:buChar char="•"/>
            </a:pPr>
            <a:endParaRPr lang="nl-NL" sz="3200" dirty="0"/>
          </a:p>
          <a:p>
            <a:endParaRPr lang="nl-NL" sz="3200" dirty="0" smtClean="0"/>
          </a:p>
          <a:p>
            <a:endParaRPr lang="nl-NL" sz="3200" dirty="0" smtClean="0"/>
          </a:p>
          <a:p>
            <a:endParaRPr lang="nl-NL" sz="3200" dirty="0" smtClean="0"/>
          </a:p>
          <a:p>
            <a:endParaRPr lang="nl-NL" sz="3200" dirty="0" smtClean="0"/>
          </a:p>
          <a:p>
            <a:pPr marL="457200" indent="-457200">
              <a:buFont typeface="Wingdings" panose="05000000000000000000" pitchFamily="2" charset="2"/>
              <a:buChar char="q"/>
            </a:pPr>
            <a:endParaRPr lang="nl-NL" sz="3200" dirty="0" smtClean="0"/>
          </a:p>
          <a:p>
            <a:pPr marL="457200" indent="-457200">
              <a:buFont typeface="Wingdings" panose="05000000000000000000" pitchFamily="2" charset="2"/>
              <a:buChar char="q"/>
            </a:pPr>
            <a:endParaRPr lang="nl-NL" sz="3200" dirty="0" smtClean="0"/>
          </a:p>
          <a:p>
            <a:endParaRPr lang="nl-NL" sz="2800" dirty="0"/>
          </a:p>
        </p:txBody>
      </p:sp>
    </p:spTree>
    <p:extLst>
      <p:ext uri="{BB962C8B-B14F-4D97-AF65-F5344CB8AC3E}">
        <p14:creationId xmlns:p14="http://schemas.microsoft.com/office/powerpoint/2010/main" val="4018555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14400" y="260648"/>
            <a:ext cx="8229600" cy="1143000"/>
          </a:xfrm>
        </p:spPr>
        <p:txBody>
          <a:bodyPr/>
          <a:lstStyle/>
          <a:p>
            <a:r>
              <a:rPr lang="nl-NL" dirty="0" smtClean="0"/>
              <a:t>6 x per 24 u minder patrouilles!</a:t>
            </a:r>
            <a:endParaRPr lang="nl-NL" dirty="0"/>
          </a:p>
        </p:txBody>
      </p:sp>
      <p:pic>
        <p:nvPicPr>
          <p:cNvPr id="3" name="Afbeelding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0609" y="1484784"/>
            <a:ext cx="6620228" cy="3723878"/>
          </a:xfrm>
          <a:prstGeom prst="rect">
            <a:avLst/>
          </a:prstGeom>
        </p:spPr>
      </p:pic>
      <p:sp>
        <p:nvSpPr>
          <p:cNvPr id="4" name="Tekstvak 3"/>
          <p:cNvSpPr txBox="1"/>
          <p:nvPr/>
        </p:nvSpPr>
        <p:spPr>
          <a:xfrm>
            <a:off x="3938220" y="2530639"/>
            <a:ext cx="4176464" cy="2554545"/>
          </a:xfrm>
          <a:prstGeom prst="rect">
            <a:avLst/>
          </a:prstGeom>
          <a:noFill/>
        </p:spPr>
        <p:txBody>
          <a:bodyPr wrap="square" rtlCol="0">
            <a:spAutoFit/>
          </a:bodyPr>
          <a:lstStyle/>
          <a:p>
            <a:r>
              <a:rPr lang="nl-NL" sz="3200" dirty="0" smtClean="0">
                <a:solidFill>
                  <a:schemeClr val="bg1"/>
                </a:solidFill>
              </a:rPr>
              <a:t>Impact?  Evaluatie eind volgend jaar.</a:t>
            </a:r>
          </a:p>
          <a:p>
            <a:r>
              <a:rPr lang="nl-NL" sz="3200" dirty="0">
                <a:solidFill>
                  <a:schemeClr val="bg1"/>
                </a:solidFill>
              </a:rPr>
              <a:t>E</a:t>
            </a:r>
            <a:r>
              <a:rPr lang="nl-NL" sz="3200" dirty="0" smtClean="0">
                <a:solidFill>
                  <a:schemeClr val="bg1"/>
                </a:solidFill>
              </a:rPr>
              <a:t>igen contactpersoon wenselijk voor Warande Noord?</a:t>
            </a:r>
            <a:endParaRPr lang="nl-NL" sz="3200" dirty="0">
              <a:solidFill>
                <a:schemeClr val="bg1"/>
              </a:solidFill>
            </a:endParaRPr>
          </a:p>
        </p:txBody>
      </p:sp>
    </p:spTree>
    <p:extLst>
      <p:ext uri="{BB962C8B-B14F-4D97-AF65-F5344CB8AC3E}">
        <p14:creationId xmlns:p14="http://schemas.microsoft.com/office/powerpoint/2010/main" val="1057044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Rondvraag</a:t>
            </a:r>
            <a:endParaRPr lang="nl-NL" dirty="0"/>
          </a:p>
        </p:txBody>
      </p:sp>
      <p:pic>
        <p:nvPicPr>
          <p:cNvPr id="1026" name="Picture 2" descr="Afbeeldingsresultaten voor afbeelding rondvraa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556793"/>
            <a:ext cx="6857503" cy="4467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5361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Agenda</a:t>
            </a:r>
            <a:endParaRPr lang="nl-NL" dirty="0"/>
          </a:p>
        </p:txBody>
      </p:sp>
      <p:grpSp>
        <p:nvGrpSpPr>
          <p:cNvPr id="4" name="Groep 3"/>
          <p:cNvGrpSpPr/>
          <p:nvPr/>
        </p:nvGrpSpPr>
        <p:grpSpPr>
          <a:xfrm>
            <a:off x="6084168" y="2833832"/>
            <a:ext cx="2952328" cy="3036286"/>
            <a:chOff x="6084168" y="332656"/>
            <a:chExt cx="2760204" cy="2760204"/>
          </a:xfrm>
        </p:grpSpPr>
        <p:pic>
          <p:nvPicPr>
            <p:cNvPr id="2050" name="Picture 2" descr="Afbeeldingsresultaten voor afbeelding jaarvergader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32656"/>
              <a:ext cx="2760204" cy="2760204"/>
            </a:xfrm>
            <a:prstGeom prst="rect">
              <a:avLst/>
            </a:prstGeom>
            <a:noFill/>
            <a:extLst>
              <a:ext uri="{909E8E84-426E-40DD-AFC4-6F175D3DCCD1}">
                <a14:hiddenFill xmlns:a14="http://schemas.microsoft.com/office/drawing/2010/main">
                  <a:solidFill>
                    <a:srgbClr val="FFFFFF"/>
                  </a:solidFill>
                </a14:hiddenFill>
              </a:ext>
            </a:extLst>
          </p:spPr>
        </p:pic>
        <p:sp>
          <p:nvSpPr>
            <p:cNvPr id="3" name="Rechthoek 2"/>
            <p:cNvSpPr/>
            <p:nvPr/>
          </p:nvSpPr>
          <p:spPr>
            <a:xfrm>
              <a:off x="6084168" y="2420888"/>
              <a:ext cx="2592288"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6" name="Tekstvak 5"/>
          <p:cNvSpPr txBox="1"/>
          <p:nvPr/>
        </p:nvSpPr>
        <p:spPr>
          <a:xfrm>
            <a:off x="827584" y="1916832"/>
            <a:ext cx="6984776" cy="4955203"/>
          </a:xfrm>
          <a:prstGeom prst="rect">
            <a:avLst/>
          </a:prstGeom>
          <a:noFill/>
        </p:spPr>
        <p:txBody>
          <a:bodyPr wrap="square" rtlCol="0">
            <a:spAutoFit/>
          </a:bodyPr>
          <a:lstStyle/>
          <a:p>
            <a:pPr marL="457200" indent="-457200">
              <a:buFont typeface="Wingdings" panose="05000000000000000000" pitchFamily="2" charset="2"/>
              <a:buChar char="q"/>
            </a:pPr>
            <a:r>
              <a:rPr lang="nl-NL" sz="3200" dirty="0"/>
              <a:t> </a:t>
            </a:r>
            <a:r>
              <a:rPr lang="nl-NL" sz="3200" dirty="0" smtClean="0"/>
              <a:t>Opening</a:t>
            </a:r>
          </a:p>
          <a:p>
            <a:pPr marL="457200" indent="-457200">
              <a:buFont typeface="Wingdings" panose="05000000000000000000" pitchFamily="2" charset="2"/>
              <a:buChar char="q"/>
            </a:pPr>
            <a:r>
              <a:rPr lang="nl-NL" sz="3200" dirty="0"/>
              <a:t> </a:t>
            </a:r>
            <a:r>
              <a:rPr lang="nl-NL" sz="3200" dirty="0" smtClean="0"/>
              <a:t>Huurdersmutaties</a:t>
            </a:r>
          </a:p>
          <a:p>
            <a:pPr marL="457200" indent="-457200">
              <a:buFont typeface="Wingdings" panose="05000000000000000000" pitchFamily="2" charset="2"/>
              <a:buChar char="q"/>
            </a:pPr>
            <a:r>
              <a:rPr lang="nl-NL" sz="3200" dirty="0" smtClean="0"/>
              <a:t> Ontwikkeling servicekosten</a:t>
            </a:r>
          </a:p>
          <a:p>
            <a:pPr marL="457200" indent="-457200">
              <a:buFont typeface="Wingdings" panose="05000000000000000000" pitchFamily="2" charset="2"/>
              <a:buChar char="q"/>
            </a:pPr>
            <a:r>
              <a:rPr lang="nl-NL" sz="3200" dirty="0"/>
              <a:t> </a:t>
            </a:r>
            <a:r>
              <a:rPr lang="nl-NL" sz="3200" dirty="0" smtClean="0"/>
              <a:t>Update </a:t>
            </a:r>
            <a:r>
              <a:rPr lang="nl-NL" sz="3200" dirty="0"/>
              <a:t>lopende </a:t>
            </a:r>
            <a:r>
              <a:rPr lang="nl-NL" sz="3200" dirty="0" smtClean="0"/>
              <a:t>projecten</a:t>
            </a:r>
          </a:p>
          <a:p>
            <a:pPr marL="457200" indent="-457200">
              <a:buFont typeface="Wingdings" panose="05000000000000000000" pitchFamily="2" charset="2"/>
              <a:buChar char="q"/>
            </a:pPr>
            <a:r>
              <a:rPr lang="nl-NL" sz="3200" dirty="0" smtClean="0"/>
              <a:t> </a:t>
            </a:r>
            <a:r>
              <a:rPr lang="nl-NL" sz="3200" dirty="0" smtClean="0">
                <a:solidFill>
                  <a:srgbClr val="FF0000"/>
                </a:solidFill>
              </a:rPr>
              <a:t>Koffiepauze 20.30 -20.45 </a:t>
            </a:r>
            <a:endParaRPr lang="nl-NL" sz="3200" dirty="0"/>
          </a:p>
          <a:p>
            <a:pPr marL="457200" indent="-457200">
              <a:buFont typeface="Wingdings" panose="05000000000000000000" pitchFamily="2" charset="2"/>
              <a:buChar char="q"/>
            </a:pPr>
            <a:r>
              <a:rPr lang="nl-NL" sz="3200" dirty="0" smtClean="0"/>
              <a:t> Toelichting op </a:t>
            </a:r>
            <a:r>
              <a:rPr lang="nl-NL" sz="3200" dirty="0"/>
              <a:t>b</a:t>
            </a:r>
            <a:r>
              <a:rPr lang="nl-NL" sz="3200" dirty="0" smtClean="0"/>
              <a:t>eleid </a:t>
            </a:r>
          </a:p>
          <a:p>
            <a:pPr marL="457200" indent="-457200">
              <a:buFont typeface="Wingdings" panose="05000000000000000000" pitchFamily="2" charset="2"/>
              <a:buChar char="q"/>
            </a:pPr>
            <a:r>
              <a:rPr lang="nl-NL" sz="3200" dirty="0" smtClean="0"/>
              <a:t> Rondvraag</a:t>
            </a:r>
          </a:p>
          <a:p>
            <a:pPr marL="457200" indent="-457200">
              <a:buFont typeface="Wingdings" panose="05000000000000000000" pitchFamily="2" charset="2"/>
              <a:buChar char="q"/>
            </a:pPr>
            <a:r>
              <a:rPr lang="nl-NL" sz="3200" dirty="0"/>
              <a:t> </a:t>
            </a:r>
            <a:r>
              <a:rPr lang="nl-NL" sz="3200" dirty="0" smtClean="0"/>
              <a:t>Sluiting </a:t>
            </a:r>
          </a:p>
          <a:p>
            <a:pPr marL="457200" indent="-457200">
              <a:buFont typeface="Wingdings" panose="05000000000000000000" pitchFamily="2" charset="2"/>
              <a:buChar char="q"/>
            </a:pPr>
            <a:endParaRPr lang="nl-NL" sz="3200" dirty="0" smtClean="0"/>
          </a:p>
          <a:p>
            <a:pPr marL="457200" indent="-457200">
              <a:buFont typeface="Wingdings" panose="05000000000000000000" pitchFamily="2" charset="2"/>
              <a:buChar char="q"/>
            </a:pPr>
            <a:endParaRPr lang="nl-NL" sz="2800" dirty="0"/>
          </a:p>
        </p:txBody>
      </p:sp>
    </p:spTree>
    <p:extLst>
      <p:ext uri="{BB962C8B-B14F-4D97-AF65-F5344CB8AC3E}">
        <p14:creationId xmlns:p14="http://schemas.microsoft.com/office/powerpoint/2010/main" val="3590782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Huurdersmutaties in 2017</a:t>
            </a:r>
            <a:endParaRPr lang="nl-NL" dirty="0"/>
          </a:p>
        </p:txBody>
      </p:sp>
      <p:graphicFrame>
        <p:nvGraphicFramePr>
          <p:cNvPr id="3" name="Tabel 2"/>
          <p:cNvGraphicFramePr>
            <a:graphicFrameLocks noGrp="1"/>
          </p:cNvGraphicFramePr>
          <p:nvPr>
            <p:extLst>
              <p:ext uri="{D42A27DB-BD31-4B8C-83A1-F6EECF244321}">
                <p14:modId xmlns:p14="http://schemas.microsoft.com/office/powerpoint/2010/main" val="1904571500"/>
              </p:ext>
            </p:extLst>
          </p:nvPr>
        </p:nvGraphicFramePr>
        <p:xfrm>
          <a:off x="1259631" y="1484788"/>
          <a:ext cx="7128792" cy="5040557"/>
        </p:xfrm>
        <a:graphic>
          <a:graphicData uri="http://schemas.openxmlformats.org/drawingml/2006/table">
            <a:tbl>
              <a:tblPr>
                <a:tableStyleId>{5C22544A-7EE6-4342-B048-85BDC9FD1C3A}</a:tableStyleId>
              </a:tblPr>
              <a:tblGrid>
                <a:gridCol w="1382675"/>
                <a:gridCol w="1703296"/>
                <a:gridCol w="1713315"/>
                <a:gridCol w="961860"/>
                <a:gridCol w="1367646"/>
              </a:tblGrid>
              <a:tr h="874807">
                <a:tc rowSpan="2">
                  <a:txBody>
                    <a:bodyPr/>
                    <a:lstStyle/>
                    <a:p>
                      <a:pPr algn="ctr" fontAlgn="ctr"/>
                      <a:r>
                        <a:rPr lang="nl-NL" sz="1100" u="none" strike="noStrike" dirty="0">
                          <a:effectLst/>
                        </a:rPr>
                        <a:t>appartement </a:t>
                      </a:r>
                      <a:endParaRPr lang="nl-NL" sz="1100" b="0" i="0" u="none" strike="noStrike" dirty="0">
                        <a:solidFill>
                          <a:srgbClr val="000000"/>
                        </a:solidFill>
                        <a:effectLst/>
                        <a:latin typeface="Calibri"/>
                      </a:endParaRPr>
                    </a:p>
                  </a:txBody>
                  <a:tcPr marL="9525" marR="9525" marT="9525" marB="0" anchor="ctr"/>
                </a:tc>
                <a:tc rowSpan="2">
                  <a:txBody>
                    <a:bodyPr/>
                    <a:lstStyle/>
                    <a:p>
                      <a:pPr algn="l" fontAlgn="ctr"/>
                      <a:r>
                        <a:rPr lang="nl-NL" sz="1100" u="none" strike="noStrike">
                          <a:effectLst/>
                        </a:rPr>
                        <a:t>reden verhuizing</a:t>
                      </a:r>
                      <a:endParaRPr lang="nl-NL" sz="1100" b="0" i="0" u="none" strike="noStrike">
                        <a:solidFill>
                          <a:srgbClr val="000000"/>
                        </a:solidFill>
                        <a:effectLst/>
                        <a:latin typeface="Calibri"/>
                      </a:endParaRPr>
                    </a:p>
                  </a:txBody>
                  <a:tcPr marL="9525" marR="9525" marT="9525" marB="0" anchor="ctr"/>
                </a:tc>
                <a:tc gridSpan="3">
                  <a:txBody>
                    <a:bodyPr/>
                    <a:lstStyle/>
                    <a:p>
                      <a:pPr algn="ctr" fontAlgn="b"/>
                      <a:r>
                        <a:rPr lang="nl-NL" sz="1100" u="none" strike="noStrike">
                          <a:effectLst/>
                        </a:rPr>
                        <a:t>Effect op </a:t>
                      </a:r>
                      <a:br>
                        <a:rPr lang="nl-NL" sz="1100" u="none" strike="noStrike">
                          <a:effectLst/>
                        </a:rPr>
                      </a:br>
                      <a:r>
                        <a:rPr lang="nl-NL" sz="1100" u="none" strike="noStrike">
                          <a:effectLst/>
                        </a:rPr>
                        <a:t>samenstelling huurdersbestand</a:t>
                      </a:r>
                      <a:endParaRPr lang="nl-NL" sz="1100" b="0" i="0" u="none" strike="noStrike">
                        <a:solidFill>
                          <a:srgbClr val="000000"/>
                        </a:solidFill>
                        <a:effectLst/>
                        <a:latin typeface="Calibri"/>
                      </a:endParaRPr>
                    </a:p>
                  </a:txBody>
                  <a:tcPr marL="9525" marR="9525" marT="9525" marB="0" anchor="b"/>
                </a:tc>
                <a:tc hMerge="1">
                  <a:txBody>
                    <a:bodyPr/>
                    <a:lstStyle/>
                    <a:p>
                      <a:endParaRPr lang="nl-NL"/>
                    </a:p>
                  </a:txBody>
                  <a:tcPr/>
                </a:tc>
                <a:tc hMerge="1">
                  <a:txBody>
                    <a:bodyPr/>
                    <a:lstStyle/>
                    <a:p>
                      <a:endParaRPr lang="nl-NL"/>
                    </a:p>
                  </a:txBody>
                  <a:tcPr/>
                </a:tc>
              </a:tr>
              <a:tr h="416575">
                <a:tc vMerge="1">
                  <a:txBody>
                    <a:bodyPr/>
                    <a:lstStyle/>
                    <a:p>
                      <a:endParaRPr lang="nl-NL"/>
                    </a:p>
                  </a:txBody>
                  <a:tcPr/>
                </a:tc>
                <a:tc vMerge="1">
                  <a:txBody>
                    <a:bodyPr/>
                    <a:lstStyle/>
                    <a:p>
                      <a:endParaRPr lang="nl-NL"/>
                    </a:p>
                  </a:txBody>
                  <a:tcPr/>
                </a:tc>
                <a:tc>
                  <a:txBody>
                    <a:bodyPr/>
                    <a:lstStyle/>
                    <a:p>
                      <a:pPr algn="l" fontAlgn="b"/>
                      <a:r>
                        <a:rPr lang="nl-NL" sz="1100" u="none" strike="noStrike" dirty="0">
                          <a:effectLst/>
                        </a:rPr>
                        <a:t>expat </a:t>
                      </a:r>
                      <a:endParaRPr lang="nl-NL" sz="1100" b="1" i="0" u="none" strike="noStrike" dirty="0">
                        <a:solidFill>
                          <a:srgbClr val="000000"/>
                        </a:solidFill>
                        <a:effectLst/>
                        <a:latin typeface="Calibri"/>
                      </a:endParaRPr>
                    </a:p>
                  </a:txBody>
                  <a:tcPr marL="9525" marR="9525" marT="9525" marB="0" anchor="b">
                    <a:solidFill>
                      <a:schemeClr val="accent6">
                        <a:lumMod val="60000"/>
                        <a:lumOff val="40000"/>
                      </a:schemeClr>
                    </a:solidFill>
                  </a:tcPr>
                </a:tc>
                <a:tc>
                  <a:txBody>
                    <a:bodyPr/>
                    <a:lstStyle/>
                    <a:p>
                      <a:pPr algn="l" fontAlgn="b"/>
                      <a:r>
                        <a:rPr lang="nl-NL" sz="1100" u="none" strike="noStrike" dirty="0">
                          <a:effectLst/>
                        </a:rPr>
                        <a:t>&lt; 50 </a:t>
                      </a:r>
                      <a:r>
                        <a:rPr lang="nl-NL" sz="1100" u="none" strike="noStrike" dirty="0" err="1">
                          <a:effectLst/>
                        </a:rPr>
                        <a:t>jr</a:t>
                      </a:r>
                      <a:endParaRPr lang="nl-NL" sz="1100" b="1" i="0" u="none" strike="noStrike" dirty="0">
                        <a:solidFill>
                          <a:srgbClr val="000000"/>
                        </a:solidFill>
                        <a:effectLst/>
                        <a:latin typeface="Calibri"/>
                      </a:endParaRPr>
                    </a:p>
                  </a:txBody>
                  <a:tcPr marL="9525" marR="9525" marT="9525" marB="0" anchor="b">
                    <a:solidFill>
                      <a:srgbClr val="92D050"/>
                    </a:solidFill>
                  </a:tcPr>
                </a:tc>
                <a:tc>
                  <a:txBody>
                    <a:bodyPr/>
                    <a:lstStyle/>
                    <a:p>
                      <a:pPr algn="l" fontAlgn="b"/>
                      <a:r>
                        <a:rPr lang="nl-NL" sz="1100" u="none" strike="noStrike" dirty="0">
                          <a:effectLst/>
                        </a:rPr>
                        <a:t>&gt; 50 </a:t>
                      </a:r>
                      <a:r>
                        <a:rPr lang="nl-NL" sz="1100" u="none" strike="noStrike" dirty="0" err="1">
                          <a:effectLst/>
                        </a:rPr>
                        <a:t>jr</a:t>
                      </a:r>
                      <a:endParaRPr lang="nl-NL" sz="1100" b="1" i="0" u="none" strike="noStrike" dirty="0">
                        <a:solidFill>
                          <a:srgbClr val="000000"/>
                        </a:solidFill>
                        <a:effectLst/>
                        <a:latin typeface="Calibri"/>
                      </a:endParaRPr>
                    </a:p>
                  </a:txBody>
                  <a:tcPr marL="9525" marR="9525" marT="9525" marB="0" anchor="b">
                    <a:solidFill>
                      <a:schemeClr val="bg1">
                        <a:lumMod val="65000"/>
                      </a:schemeClr>
                    </a:solidFill>
                  </a:tcPr>
                </a:tc>
              </a:tr>
              <a:tr h="416575">
                <a:tc>
                  <a:txBody>
                    <a:bodyPr/>
                    <a:lstStyle/>
                    <a:p>
                      <a:pPr algn="r" fontAlgn="b"/>
                      <a:r>
                        <a:rPr lang="nl-NL" sz="1100" u="none" strike="noStrike">
                          <a:effectLst/>
                        </a:rPr>
                        <a:t>509</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verpleging</a:t>
                      </a:r>
                      <a:endParaRPr lang="nl-NL" sz="1100" b="0" i="0" u="none" strike="noStrike">
                        <a:solidFill>
                          <a:srgbClr val="000000"/>
                        </a:solidFill>
                        <a:effectLst/>
                        <a:latin typeface="Arial"/>
                      </a:endParaRPr>
                    </a:p>
                  </a:txBody>
                  <a:tcPr marL="9525" marR="9525" marT="9525" marB="0" anchor="b"/>
                </a:tc>
                <a:tc>
                  <a:txBody>
                    <a:bodyPr/>
                    <a:lstStyle/>
                    <a:p>
                      <a:pPr algn="l" fontAlgn="b"/>
                      <a:r>
                        <a:rPr lang="nl-NL" sz="1100" u="none" strike="noStrike">
                          <a:effectLst/>
                        </a:rPr>
                        <a:t> </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 </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 </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511</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werk</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517</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financieel</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 </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523</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koopwoning</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0</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 </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530</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koopwoning</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535</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koopwoning</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0</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 </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537</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werk </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r>
              <a:tr h="416575">
                <a:tc>
                  <a:txBody>
                    <a:bodyPr/>
                    <a:lstStyle/>
                    <a:p>
                      <a:pPr algn="r" fontAlgn="b"/>
                      <a:r>
                        <a:rPr lang="nl-NL" sz="1100" u="none" strike="noStrike">
                          <a:effectLst/>
                        </a:rPr>
                        <a:t>538</a:t>
                      </a:r>
                      <a:endParaRPr lang="nl-NL" sz="1100" b="0" i="0" u="none" strike="noStrike">
                        <a:solidFill>
                          <a:srgbClr val="000000"/>
                        </a:solidFill>
                        <a:effectLst/>
                        <a:latin typeface="Calibri"/>
                      </a:endParaRPr>
                    </a:p>
                  </a:txBody>
                  <a:tcPr marL="9525" marR="9525" marT="9525" marB="0" anchor="b"/>
                </a:tc>
                <a:tc>
                  <a:txBody>
                    <a:bodyPr/>
                    <a:lstStyle/>
                    <a:p>
                      <a:pPr algn="l" fontAlgn="b"/>
                      <a:r>
                        <a:rPr lang="nl-NL" sz="1100" u="none" strike="noStrike">
                          <a:effectLst/>
                        </a:rPr>
                        <a:t>koopwoning</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a:effectLst/>
                        </a:rPr>
                        <a:t>1</a:t>
                      </a:r>
                      <a:endParaRPr lang="nl-NL" sz="1100" b="0" i="0" u="none" strike="noStrike">
                        <a:solidFill>
                          <a:srgbClr val="000000"/>
                        </a:solidFill>
                        <a:effectLst/>
                        <a:latin typeface="Calibri"/>
                      </a:endParaRPr>
                    </a:p>
                  </a:txBody>
                  <a:tcPr marL="9525" marR="9525" marT="9525" marB="0" anchor="b"/>
                </a:tc>
              </a:tr>
              <a:tr h="416575">
                <a:tc>
                  <a:txBody>
                    <a:bodyPr/>
                    <a:lstStyle/>
                    <a:p>
                      <a:pPr algn="l" fontAlgn="b"/>
                      <a:endParaRPr lang="nl-NL" sz="1100" b="0" i="0" u="none" strike="noStrike">
                        <a:solidFill>
                          <a:srgbClr val="000000"/>
                        </a:solidFill>
                        <a:effectLst/>
                        <a:latin typeface="Calibri"/>
                      </a:endParaRPr>
                    </a:p>
                  </a:txBody>
                  <a:tcPr marL="9525" marR="9525" marT="9525" marB="0" anchor="b"/>
                </a:tc>
                <a:tc>
                  <a:txBody>
                    <a:bodyPr/>
                    <a:lstStyle/>
                    <a:p>
                      <a:pPr algn="l" fontAlgn="b"/>
                      <a:endParaRPr lang="nl-NL" sz="1100" b="0" i="0" u="none" strike="noStrike">
                        <a:solidFill>
                          <a:srgbClr val="000000"/>
                        </a:solidFill>
                        <a:effectLst/>
                        <a:latin typeface="Calibri"/>
                      </a:endParaRPr>
                    </a:p>
                  </a:txBody>
                  <a:tcPr marL="9525" marR="9525" marT="9525" marB="0" anchor="b"/>
                </a:tc>
                <a:tc>
                  <a:txBody>
                    <a:bodyPr/>
                    <a:lstStyle/>
                    <a:p>
                      <a:pPr algn="r" fontAlgn="b"/>
                      <a:r>
                        <a:rPr lang="nl-NL" sz="1100" u="none" strike="noStrike" dirty="0">
                          <a:effectLst/>
                        </a:rPr>
                        <a:t>-2</a:t>
                      </a:r>
                      <a:endParaRPr lang="nl-NL" sz="1100" b="1" i="0" u="none" strike="noStrike" dirty="0">
                        <a:solidFill>
                          <a:srgbClr val="000000"/>
                        </a:solidFill>
                        <a:effectLst/>
                        <a:latin typeface="Calibri"/>
                      </a:endParaRPr>
                    </a:p>
                  </a:txBody>
                  <a:tcPr marL="9525" marR="9525" marT="9525" marB="0" anchor="b">
                    <a:solidFill>
                      <a:schemeClr val="accent6">
                        <a:lumMod val="60000"/>
                        <a:lumOff val="40000"/>
                      </a:schemeClr>
                    </a:solidFill>
                  </a:tcPr>
                </a:tc>
                <a:tc>
                  <a:txBody>
                    <a:bodyPr/>
                    <a:lstStyle/>
                    <a:p>
                      <a:pPr algn="r" fontAlgn="b"/>
                      <a:r>
                        <a:rPr lang="nl-NL" sz="1100" u="none" strike="noStrike" dirty="0">
                          <a:effectLst/>
                        </a:rPr>
                        <a:t>-3</a:t>
                      </a:r>
                      <a:endParaRPr lang="nl-NL" sz="1100" b="1"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nl-NL" sz="1100" u="none" strike="noStrike" dirty="0">
                          <a:effectLst/>
                        </a:rPr>
                        <a:t>3</a:t>
                      </a:r>
                      <a:endParaRPr lang="nl-NL" sz="1100" b="1" i="0" u="none" strike="noStrike" dirty="0">
                        <a:solidFill>
                          <a:srgbClr val="000000"/>
                        </a:solidFill>
                        <a:effectLst/>
                        <a:latin typeface="Calibri"/>
                      </a:endParaRPr>
                    </a:p>
                  </a:txBody>
                  <a:tcPr marL="9525" marR="9525" marT="9525" marB="0" anchor="b">
                    <a:solidFill>
                      <a:schemeClr val="bg1">
                        <a:lumMod val="65000"/>
                      </a:schemeClr>
                    </a:solidFill>
                  </a:tcPr>
                </a:tc>
              </a:tr>
            </a:tbl>
          </a:graphicData>
        </a:graphic>
      </p:graphicFrame>
    </p:spTree>
    <p:extLst>
      <p:ext uri="{BB962C8B-B14F-4D97-AF65-F5344CB8AC3E}">
        <p14:creationId xmlns:p14="http://schemas.microsoft.com/office/powerpoint/2010/main" val="1490430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Huidige leeftijdsverdeling</a:t>
            </a:r>
            <a:endParaRPr lang="nl-NL" dirty="0"/>
          </a:p>
        </p:txBody>
      </p:sp>
      <p:graphicFrame>
        <p:nvGraphicFramePr>
          <p:cNvPr id="5" name="Grafiek 4"/>
          <p:cNvGraphicFramePr>
            <a:graphicFrameLocks/>
          </p:cNvGraphicFramePr>
          <p:nvPr>
            <p:extLst>
              <p:ext uri="{D42A27DB-BD31-4B8C-83A1-F6EECF244321}">
                <p14:modId xmlns:p14="http://schemas.microsoft.com/office/powerpoint/2010/main" val="2142413010"/>
              </p:ext>
            </p:extLst>
          </p:nvPr>
        </p:nvGraphicFramePr>
        <p:xfrm>
          <a:off x="1907704" y="1484784"/>
          <a:ext cx="5310336" cy="36038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el 5"/>
          <p:cNvGraphicFramePr>
            <a:graphicFrameLocks noGrp="1"/>
          </p:cNvGraphicFramePr>
          <p:nvPr>
            <p:extLst>
              <p:ext uri="{D42A27DB-BD31-4B8C-83A1-F6EECF244321}">
                <p14:modId xmlns:p14="http://schemas.microsoft.com/office/powerpoint/2010/main" val="1197503879"/>
              </p:ext>
            </p:extLst>
          </p:nvPr>
        </p:nvGraphicFramePr>
        <p:xfrm>
          <a:off x="2627784" y="5373216"/>
          <a:ext cx="3744415" cy="936105"/>
        </p:xfrm>
        <a:graphic>
          <a:graphicData uri="http://schemas.openxmlformats.org/drawingml/2006/table">
            <a:tbl>
              <a:tblPr>
                <a:tableStyleId>{5C22544A-7EE6-4342-B048-85BDC9FD1C3A}</a:tableStyleId>
              </a:tblPr>
              <a:tblGrid>
                <a:gridCol w="748883"/>
                <a:gridCol w="748883"/>
                <a:gridCol w="748883"/>
                <a:gridCol w="748883"/>
                <a:gridCol w="748883"/>
              </a:tblGrid>
              <a:tr h="312035">
                <a:tc gridSpan="5">
                  <a:txBody>
                    <a:bodyPr/>
                    <a:lstStyle/>
                    <a:p>
                      <a:pPr algn="ctr" fontAlgn="b"/>
                      <a:r>
                        <a:rPr lang="nl-NL" sz="1100" u="none" strike="noStrike" dirty="0" smtClean="0">
                          <a:effectLst/>
                        </a:rPr>
                        <a:t>Leeftijdsopbouw </a:t>
                      </a:r>
                      <a:r>
                        <a:rPr lang="nl-NL" sz="1100" u="none" strike="noStrike" dirty="0">
                          <a:effectLst/>
                        </a:rPr>
                        <a:t>Warande </a:t>
                      </a:r>
                      <a:endParaRPr lang="nl-NL" sz="11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312035">
                <a:tc>
                  <a:txBody>
                    <a:bodyPr/>
                    <a:lstStyle/>
                    <a:p>
                      <a:pPr algn="ctr" fontAlgn="b"/>
                      <a:r>
                        <a:rPr lang="nl-NL" sz="1100" u="none" strike="noStrike" dirty="0">
                          <a:effectLst/>
                        </a:rPr>
                        <a:t>&lt; 60</a:t>
                      </a:r>
                      <a:endParaRPr lang="nl-NL" sz="1100" b="0" i="0" u="none" strike="noStrike" dirty="0">
                        <a:solidFill>
                          <a:srgbClr val="000000"/>
                        </a:solidFill>
                        <a:effectLst/>
                        <a:latin typeface="Calibri"/>
                      </a:endParaRPr>
                    </a:p>
                  </a:txBody>
                  <a:tcPr marL="9525" marR="9525" marT="9525" marB="0" anchor="b">
                    <a:solidFill>
                      <a:srgbClr val="00B050"/>
                    </a:solidFill>
                  </a:tcPr>
                </a:tc>
                <a:tc>
                  <a:txBody>
                    <a:bodyPr/>
                    <a:lstStyle/>
                    <a:p>
                      <a:pPr algn="ctr" fontAlgn="b"/>
                      <a:r>
                        <a:rPr lang="nl-NL" sz="1100" u="none" strike="noStrike" dirty="0">
                          <a:effectLst/>
                        </a:rPr>
                        <a:t>60 -70 </a:t>
                      </a:r>
                      <a:endParaRPr lang="nl-NL" sz="1100" b="0" i="0" u="none" strike="noStrike" dirty="0">
                        <a:solidFill>
                          <a:srgbClr val="000000"/>
                        </a:solidFill>
                        <a:effectLst/>
                        <a:latin typeface="Calibri"/>
                      </a:endParaRPr>
                    </a:p>
                  </a:txBody>
                  <a:tcPr marL="9525" marR="9525" marT="9525" marB="0" anchor="b">
                    <a:solidFill>
                      <a:schemeClr val="bg1">
                        <a:lumMod val="95000"/>
                      </a:schemeClr>
                    </a:solidFill>
                  </a:tcPr>
                </a:tc>
                <a:tc>
                  <a:txBody>
                    <a:bodyPr/>
                    <a:lstStyle/>
                    <a:p>
                      <a:pPr algn="ctr" fontAlgn="b"/>
                      <a:r>
                        <a:rPr lang="nl-NL" sz="1100" u="none" strike="noStrike" dirty="0">
                          <a:effectLst/>
                        </a:rPr>
                        <a:t>70 - 80 </a:t>
                      </a:r>
                      <a:endParaRPr lang="nl-NL" sz="1100" b="0" i="0" u="none" strike="noStrike" dirty="0">
                        <a:solidFill>
                          <a:srgbClr val="000000"/>
                        </a:solidFill>
                        <a:effectLst/>
                        <a:latin typeface="Calibri"/>
                      </a:endParaRPr>
                    </a:p>
                  </a:txBody>
                  <a:tcPr marL="9525" marR="9525" marT="9525" marB="0" anchor="b">
                    <a:solidFill>
                      <a:schemeClr val="bg1">
                        <a:lumMod val="85000"/>
                      </a:schemeClr>
                    </a:solidFill>
                  </a:tcPr>
                </a:tc>
                <a:tc>
                  <a:txBody>
                    <a:bodyPr/>
                    <a:lstStyle/>
                    <a:p>
                      <a:pPr algn="ctr" fontAlgn="b"/>
                      <a:r>
                        <a:rPr lang="nl-NL" sz="1100" u="none" strike="noStrike" dirty="0">
                          <a:effectLst/>
                        </a:rPr>
                        <a:t>80 - 90 </a:t>
                      </a:r>
                      <a:endParaRPr lang="nl-NL" sz="1100" b="0" i="0" u="none" strike="noStrike" dirty="0">
                        <a:solidFill>
                          <a:srgbClr val="000000"/>
                        </a:solidFill>
                        <a:effectLst/>
                        <a:latin typeface="Calibri"/>
                      </a:endParaRPr>
                    </a:p>
                  </a:txBody>
                  <a:tcPr marL="9525" marR="9525" marT="9525" marB="0" anchor="b">
                    <a:solidFill>
                      <a:schemeClr val="bg1">
                        <a:lumMod val="65000"/>
                      </a:schemeClr>
                    </a:solidFill>
                  </a:tcPr>
                </a:tc>
                <a:tc>
                  <a:txBody>
                    <a:bodyPr/>
                    <a:lstStyle/>
                    <a:p>
                      <a:pPr algn="ctr" fontAlgn="b"/>
                      <a:r>
                        <a:rPr lang="nl-NL" sz="1100" u="none" strike="noStrike" dirty="0">
                          <a:effectLst/>
                        </a:rPr>
                        <a:t>&gt; 90 </a:t>
                      </a:r>
                      <a:endParaRPr lang="nl-NL" sz="1100" b="0" i="0" u="none" strike="noStrike" dirty="0">
                        <a:solidFill>
                          <a:srgbClr val="000000"/>
                        </a:solidFill>
                        <a:effectLst/>
                        <a:latin typeface="Calibri"/>
                      </a:endParaRPr>
                    </a:p>
                  </a:txBody>
                  <a:tcPr marL="9525" marR="9525" marT="9525" marB="0" anchor="b">
                    <a:solidFill>
                      <a:schemeClr val="bg1">
                        <a:lumMod val="50000"/>
                      </a:schemeClr>
                    </a:solidFill>
                  </a:tcPr>
                </a:tc>
              </a:tr>
              <a:tr h="312035">
                <a:tc>
                  <a:txBody>
                    <a:bodyPr/>
                    <a:lstStyle/>
                    <a:p>
                      <a:pPr algn="ctr" fontAlgn="b"/>
                      <a:r>
                        <a:rPr lang="nl-NL" sz="1100" u="none" strike="noStrike" dirty="0">
                          <a:effectLst/>
                        </a:rPr>
                        <a:t>16</a:t>
                      </a:r>
                      <a:endParaRPr lang="nl-NL" sz="1100" b="0" i="0" u="none" strike="noStrike" dirty="0">
                        <a:solidFill>
                          <a:srgbClr val="000000"/>
                        </a:solidFill>
                        <a:effectLst/>
                        <a:latin typeface="Calibri"/>
                      </a:endParaRPr>
                    </a:p>
                  </a:txBody>
                  <a:tcPr marL="9525" marR="9525" marT="9525" marB="0" anchor="b">
                    <a:solidFill>
                      <a:schemeClr val="accent1">
                        <a:tint val="20000"/>
                      </a:schemeClr>
                    </a:solidFill>
                  </a:tcPr>
                </a:tc>
                <a:tc>
                  <a:txBody>
                    <a:bodyPr/>
                    <a:lstStyle/>
                    <a:p>
                      <a:pPr algn="ctr" fontAlgn="b"/>
                      <a:r>
                        <a:rPr lang="nl-NL" sz="1100" u="none" strike="noStrike" dirty="0">
                          <a:effectLst/>
                        </a:rPr>
                        <a:t>6</a:t>
                      </a:r>
                      <a:endParaRPr lang="nl-NL" sz="1100" b="0" i="0" u="none" strike="noStrike" dirty="0">
                        <a:solidFill>
                          <a:srgbClr val="000000"/>
                        </a:solidFill>
                        <a:effectLst/>
                        <a:latin typeface="Calibri"/>
                      </a:endParaRPr>
                    </a:p>
                  </a:txBody>
                  <a:tcPr marL="9525" marR="9525" marT="9525" marB="0" anchor="b">
                    <a:solidFill>
                      <a:schemeClr val="accent1">
                        <a:tint val="20000"/>
                      </a:schemeClr>
                    </a:solidFill>
                  </a:tcPr>
                </a:tc>
                <a:tc>
                  <a:txBody>
                    <a:bodyPr/>
                    <a:lstStyle/>
                    <a:p>
                      <a:pPr algn="ctr" fontAlgn="b"/>
                      <a:r>
                        <a:rPr lang="nl-NL" sz="1100" u="none" strike="noStrike" dirty="0">
                          <a:effectLst/>
                        </a:rPr>
                        <a:t>7</a:t>
                      </a:r>
                      <a:endParaRPr lang="nl-NL" sz="1100" b="0" i="0" u="none" strike="noStrike" dirty="0">
                        <a:solidFill>
                          <a:srgbClr val="000000"/>
                        </a:solidFill>
                        <a:effectLst/>
                        <a:latin typeface="Calibri"/>
                      </a:endParaRPr>
                    </a:p>
                  </a:txBody>
                  <a:tcPr marL="9525" marR="9525" marT="9525" marB="0" anchor="b">
                    <a:solidFill>
                      <a:schemeClr val="accent1">
                        <a:tint val="20000"/>
                      </a:schemeClr>
                    </a:solidFill>
                  </a:tcPr>
                </a:tc>
                <a:tc>
                  <a:txBody>
                    <a:bodyPr/>
                    <a:lstStyle/>
                    <a:p>
                      <a:pPr algn="ctr" fontAlgn="b"/>
                      <a:r>
                        <a:rPr lang="nl-NL" sz="1100" u="none" strike="noStrike" dirty="0">
                          <a:effectLst/>
                        </a:rPr>
                        <a:t>10</a:t>
                      </a:r>
                      <a:endParaRPr lang="nl-NL" sz="1100" b="0" i="0" u="none" strike="noStrike" dirty="0">
                        <a:solidFill>
                          <a:srgbClr val="000000"/>
                        </a:solidFill>
                        <a:effectLst/>
                        <a:latin typeface="Calibri"/>
                      </a:endParaRPr>
                    </a:p>
                  </a:txBody>
                  <a:tcPr marL="9525" marR="9525" marT="9525" marB="0" anchor="b">
                    <a:solidFill>
                      <a:schemeClr val="accent1">
                        <a:tint val="20000"/>
                      </a:schemeClr>
                    </a:solidFill>
                  </a:tcPr>
                </a:tc>
                <a:tc>
                  <a:txBody>
                    <a:bodyPr/>
                    <a:lstStyle/>
                    <a:p>
                      <a:pPr algn="ctr" fontAlgn="b"/>
                      <a:r>
                        <a:rPr lang="nl-NL" sz="1100" u="none" strike="noStrike" dirty="0">
                          <a:effectLst/>
                        </a:rPr>
                        <a:t>4</a:t>
                      </a:r>
                      <a:endParaRPr lang="nl-NL" sz="1100" b="0" i="0" u="none" strike="noStrike" dirty="0">
                        <a:solidFill>
                          <a:srgbClr val="000000"/>
                        </a:solidFill>
                        <a:effectLst/>
                        <a:latin typeface="Calibri"/>
                      </a:endParaRPr>
                    </a:p>
                  </a:txBody>
                  <a:tcPr marL="9525" marR="9525" marT="9525" marB="0" anchor="b">
                    <a:solidFill>
                      <a:schemeClr val="accent1">
                        <a:tint val="20000"/>
                      </a:schemeClr>
                    </a:solidFill>
                  </a:tcPr>
                </a:tc>
              </a:tr>
            </a:tbl>
          </a:graphicData>
        </a:graphic>
      </p:graphicFrame>
    </p:spTree>
    <p:extLst>
      <p:ext uri="{BB962C8B-B14F-4D97-AF65-F5344CB8AC3E}">
        <p14:creationId xmlns:p14="http://schemas.microsoft.com/office/powerpoint/2010/main" val="1309491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Ontwikkeling servicekosten</a:t>
            </a:r>
            <a:endParaRPr lang="nl-NL" dirty="0"/>
          </a:p>
        </p:txBody>
      </p:sp>
      <p:graphicFrame>
        <p:nvGraphicFramePr>
          <p:cNvPr id="3" name="Grafiek 2"/>
          <p:cNvGraphicFramePr>
            <a:graphicFrameLocks/>
          </p:cNvGraphicFramePr>
          <p:nvPr>
            <p:extLst>
              <p:ext uri="{D42A27DB-BD31-4B8C-83A1-F6EECF244321}">
                <p14:modId xmlns:p14="http://schemas.microsoft.com/office/powerpoint/2010/main" val="3084689666"/>
              </p:ext>
            </p:extLst>
          </p:nvPr>
        </p:nvGraphicFramePr>
        <p:xfrm>
          <a:off x="683568" y="1484784"/>
          <a:ext cx="8136904" cy="5373216"/>
        </p:xfrm>
        <a:graphic>
          <a:graphicData uri="http://schemas.openxmlformats.org/drawingml/2006/chart">
            <c:chart xmlns:c="http://schemas.openxmlformats.org/drawingml/2006/chart" xmlns:r="http://schemas.openxmlformats.org/officeDocument/2006/relationships" r:id="rId3"/>
          </a:graphicData>
        </a:graphic>
      </p:graphicFrame>
      <p:sp>
        <p:nvSpPr>
          <p:cNvPr id="4" name="Tekstvak 3"/>
          <p:cNvSpPr txBox="1"/>
          <p:nvPr/>
        </p:nvSpPr>
        <p:spPr>
          <a:xfrm>
            <a:off x="8028384" y="2086954"/>
            <a:ext cx="2016224" cy="276999"/>
          </a:xfrm>
          <a:prstGeom prst="rect">
            <a:avLst/>
          </a:prstGeom>
          <a:noFill/>
        </p:spPr>
        <p:txBody>
          <a:bodyPr wrap="square" rtlCol="0">
            <a:spAutoFit/>
          </a:bodyPr>
          <a:lstStyle/>
          <a:p>
            <a:r>
              <a:rPr lang="nl-NL" sz="1200" dirty="0"/>
              <a:t>p</a:t>
            </a:r>
            <a:r>
              <a:rPr lang="nl-NL" sz="1200" dirty="0" smtClean="0"/>
              <a:t>er maand €68 </a:t>
            </a:r>
            <a:endParaRPr lang="nl-NL" sz="1200" dirty="0"/>
          </a:p>
        </p:txBody>
      </p:sp>
      <p:sp>
        <p:nvSpPr>
          <p:cNvPr id="5" name="Tekstvak 4"/>
          <p:cNvSpPr txBox="1"/>
          <p:nvPr/>
        </p:nvSpPr>
        <p:spPr>
          <a:xfrm>
            <a:off x="8025074" y="2708920"/>
            <a:ext cx="2016224" cy="276999"/>
          </a:xfrm>
          <a:prstGeom prst="rect">
            <a:avLst/>
          </a:prstGeom>
          <a:noFill/>
        </p:spPr>
        <p:txBody>
          <a:bodyPr wrap="square" rtlCol="0">
            <a:spAutoFit/>
          </a:bodyPr>
          <a:lstStyle/>
          <a:p>
            <a:r>
              <a:rPr lang="nl-NL" sz="1200" dirty="0"/>
              <a:t>p</a:t>
            </a:r>
            <a:r>
              <a:rPr lang="nl-NL" sz="1200" dirty="0" smtClean="0"/>
              <a:t>er maand €58 </a:t>
            </a:r>
            <a:endParaRPr lang="nl-NL" sz="1200" dirty="0"/>
          </a:p>
        </p:txBody>
      </p:sp>
      <p:sp>
        <p:nvSpPr>
          <p:cNvPr id="6" name="Tekstvak 5"/>
          <p:cNvSpPr txBox="1"/>
          <p:nvPr/>
        </p:nvSpPr>
        <p:spPr>
          <a:xfrm>
            <a:off x="1403648" y="4365104"/>
            <a:ext cx="1152128" cy="261610"/>
          </a:xfrm>
          <a:prstGeom prst="rect">
            <a:avLst/>
          </a:prstGeom>
          <a:noFill/>
        </p:spPr>
        <p:txBody>
          <a:bodyPr wrap="square" rtlCol="0">
            <a:spAutoFit/>
          </a:bodyPr>
          <a:lstStyle/>
          <a:p>
            <a:r>
              <a:rPr lang="nl-NL" sz="1100" dirty="0" smtClean="0"/>
              <a:t>elektra</a:t>
            </a:r>
            <a:endParaRPr lang="nl-NL" sz="1100" dirty="0"/>
          </a:p>
        </p:txBody>
      </p:sp>
      <p:sp>
        <p:nvSpPr>
          <p:cNvPr id="7" name="Tekstvak 6"/>
          <p:cNvSpPr txBox="1"/>
          <p:nvPr/>
        </p:nvSpPr>
        <p:spPr>
          <a:xfrm>
            <a:off x="2195736" y="4967590"/>
            <a:ext cx="1152128" cy="261610"/>
          </a:xfrm>
          <a:prstGeom prst="rect">
            <a:avLst/>
          </a:prstGeom>
          <a:noFill/>
        </p:spPr>
        <p:txBody>
          <a:bodyPr wrap="square" rtlCol="0">
            <a:spAutoFit/>
          </a:bodyPr>
          <a:lstStyle/>
          <a:p>
            <a:r>
              <a:rPr lang="nl-NL" sz="1100" dirty="0" smtClean="0"/>
              <a:t>schoonmaak</a:t>
            </a:r>
            <a:endParaRPr lang="nl-NL" sz="1100" dirty="0"/>
          </a:p>
        </p:txBody>
      </p:sp>
      <p:sp>
        <p:nvSpPr>
          <p:cNvPr id="8" name="Tekstvak 7"/>
          <p:cNvSpPr txBox="1"/>
          <p:nvPr/>
        </p:nvSpPr>
        <p:spPr>
          <a:xfrm>
            <a:off x="3275856" y="6047710"/>
            <a:ext cx="1152128" cy="261610"/>
          </a:xfrm>
          <a:prstGeom prst="rect">
            <a:avLst/>
          </a:prstGeom>
          <a:noFill/>
        </p:spPr>
        <p:txBody>
          <a:bodyPr wrap="square" rtlCol="0">
            <a:spAutoFit/>
          </a:bodyPr>
          <a:lstStyle/>
          <a:p>
            <a:r>
              <a:rPr lang="nl-NL" sz="1100" dirty="0" smtClean="0"/>
              <a:t>cv</a:t>
            </a:r>
            <a:endParaRPr lang="nl-NL" sz="1100" dirty="0"/>
          </a:p>
        </p:txBody>
      </p:sp>
      <p:sp>
        <p:nvSpPr>
          <p:cNvPr id="9" name="Tekstvak 8"/>
          <p:cNvSpPr txBox="1"/>
          <p:nvPr/>
        </p:nvSpPr>
        <p:spPr>
          <a:xfrm>
            <a:off x="4067944" y="5988911"/>
            <a:ext cx="1152128" cy="261610"/>
          </a:xfrm>
          <a:prstGeom prst="rect">
            <a:avLst/>
          </a:prstGeom>
          <a:noFill/>
        </p:spPr>
        <p:txBody>
          <a:bodyPr wrap="square" rtlCol="0">
            <a:spAutoFit/>
          </a:bodyPr>
          <a:lstStyle/>
          <a:p>
            <a:r>
              <a:rPr lang="nl-NL" sz="1100" dirty="0" smtClean="0"/>
              <a:t>lift</a:t>
            </a:r>
            <a:endParaRPr lang="nl-NL" sz="1100" dirty="0"/>
          </a:p>
        </p:txBody>
      </p:sp>
      <p:sp>
        <p:nvSpPr>
          <p:cNvPr id="10" name="Tekstvak 9"/>
          <p:cNvSpPr txBox="1"/>
          <p:nvPr/>
        </p:nvSpPr>
        <p:spPr>
          <a:xfrm>
            <a:off x="5556056" y="5949280"/>
            <a:ext cx="1152128" cy="261610"/>
          </a:xfrm>
          <a:prstGeom prst="rect">
            <a:avLst/>
          </a:prstGeom>
          <a:noFill/>
        </p:spPr>
        <p:txBody>
          <a:bodyPr wrap="square" rtlCol="0">
            <a:spAutoFit/>
          </a:bodyPr>
          <a:lstStyle/>
          <a:p>
            <a:r>
              <a:rPr lang="nl-NL" sz="1100" dirty="0" err="1"/>
              <a:t>i</a:t>
            </a:r>
            <a:r>
              <a:rPr lang="nl-NL" sz="1100" dirty="0" err="1" smtClean="0"/>
              <a:t>nst</a:t>
            </a:r>
            <a:r>
              <a:rPr lang="nl-NL" sz="1100" dirty="0" smtClean="0"/>
              <a:t>./voorz.</a:t>
            </a:r>
            <a:endParaRPr lang="nl-NL" sz="1100" dirty="0"/>
          </a:p>
        </p:txBody>
      </p:sp>
      <p:sp>
        <p:nvSpPr>
          <p:cNvPr id="11" name="Tekstvak 10"/>
          <p:cNvSpPr txBox="1"/>
          <p:nvPr/>
        </p:nvSpPr>
        <p:spPr>
          <a:xfrm>
            <a:off x="4860032" y="6191726"/>
            <a:ext cx="1152128" cy="261610"/>
          </a:xfrm>
          <a:prstGeom prst="rect">
            <a:avLst/>
          </a:prstGeom>
          <a:noFill/>
        </p:spPr>
        <p:txBody>
          <a:bodyPr wrap="square" rtlCol="0">
            <a:spAutoFit/>
          </a:bodyPr>
          <a:lstStyle/>
          <a:p>
            <a:r>
              <a:rPr lang="nl-NL" sz="1100" dirty="0" smtClean="0"/>
              <a:t>lampen</a:t>
            </a:r>
            <a:endParaRPr lang="nl-NL" sz="1100" dirty="0"/>
          </a:p>
        </p:txBody>
      </p:sp>
      <p:sp>
        <p:nvSpPr>
          <p:cNvPr id="12" name="Tekstvak 11"/>
          <p:cNvSpPr txBox="1"/>
          <p:nvPr/>
        </p:nvSpPr>
        <p:spPr>
          <a:xfrm>
            <a:off x="6632590" y="6250521"/>
            <a:ext cx="1152128" cy="261610"/>
          </a:xfrm>
          <a:prstGeom prst="rect">
            <a:avLst/>
          </a:prstGeom>
          <a:noFill/>
        </p:spPr>
        <p:txBody>
          <a:bodyPr wrap="square" rtlCol="0">
            <a:spAutoFit/>
          </a:bodyPr>
          <a:lstStyle/>
          <a:p>
            <a:r>
              <a:rPr lang="nl-NL" sz="1100" dirty="0" smtClean="0"/>
              <a:t>glas</a:t>
            </a:r>
            <a:endParaRPr lang="nl-NL" sz="1100" dirty="0"/>
          </a:p>
        </p:txBody>
      </p:sp>
    </p:spTree>
    <p:extLst>
      <p:ext uri="{BB962C8B-B14F-4D97-AF65-F5344CB8AC3E}">
        <p14:creationId xmlns:p14="http://schemas.microsoft.com/office/powerpoint/2010/main" val="767181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Na te lezen op website</a:t>
            </a:r>
            <a:endParaRPr lang="nl-NL" dirty="0"/>
          </a:p>
        </p:txBody>
      </p:sp>
      <p:graphicFrame>
        <p:nvGraphicFramePr>
          <p:cNvPr id="6" name="Tabel 5"/>
          <p:cNvGraphicFramePr>
            <a:graphicFrameLocks noGrp="1"/>
          </p:cNvGraphicFramePr>
          <p:nvPr/>
        </p:nvGraphicFramePr>
        <p:xfrm>
          <a:off x="2927435" y="1600200"/>
          <a:ext cx="3289130" cy="4525964"/>
        </p:xfrm>
        <a:graphic>
          <a:graphicData uri="http://schemas.openxmlformats.org/drawingml/2006/table">
            <a:tbl>
              <a:tblPr/>
              <a:tblGrid>
                <a:gridCol w="300173"/>
                <a:gridCol w="1187919"/>
                <a:gridCol w="453453"/>
                <a:gridCol w="453453"/>
                <a:gridCol w="427906"/>
                <a:gridCol w="466226"/>
              </a:tblGrid>
              <a:tr h="166161">
                <a:tc gridSpan="6">
                  <a:txBody>
                    <a:bodyPr/>
                    <a:lstStyle/>
                    <a:p>
                      <a:pPr algn="ctr" fontAlgn="ctr"/>
                      <a:r>
                        <a:rPr lang="nl-NL" sz="800" b="1" i="0" u="none" strike="noStrike">
                          <a:solidFill>
                            <a:srgbClr val="000000"/>
                          </a:solidFill>
                          <a:effectLst/>
                          <a:latin typeface="Calibri"/>
                        </a:rPr>
                        <a:t>KOSTENVERGELIJK 2016 - 2015</a:t>
                      </a:r>
                    </a:p>
                  </a:txBody>
                  <a:tcPr marL="6391" marR="6391" marT="639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255632">
                <a:tc>
                  <a:txBody>
                    <a:bodyPr/>
                    <a:lstStyle/>
                    <a:p>
                      <a:pPr algn="ctr" fontAlgn="ctr"/>
                      <a:r>
                        <a:rPr lang="nl-NL" sz="700" b="0" i="0" u="none" strike="noStrike">
                          <a:solidFill>
                            <a:srgbClr val="000000"/>
                          </a:solidFill>
                          <a:effectLst/>
                          <a:latin typeface="Calibri"/>
                        </a:rPr>
                        <a:t>Groep</a:t>
                      </a:r>
                    </a:p>
                  </a:txBody>
                  <a:tcPr marL="6391" marR="6391" marT="63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nl-NL" sz="700" b="0" i="0" u="none" strike="noStrike">
                          <a:solidFill>
                            <a:srgbClr val="000000"/>
                          </a:solidFill>
                          <a:effectLst/>
                          <a:latin typeface="Calibri"/>
                        </a:rPr>
                        <a:t>omschrijving</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nl-NL" sz="700" b="0" i="0" u="none" strike="noStrike">
                          <a:solidFill>
                            <a:srgbClr val="000000"/>
                          </a:solidFill>
                          <a:effectLst/>
                          <a:latin typeface="Calibri"/>
                        </a:rPr>
                        <a:t>jaar 2016</a:t>
                      </a:r>
                      <a:br>
                        <a:rPr lang="nl-NL" sz="700" b="0" i="0" u="none" strike="noStrike">
                          <a:solidFill>
                            <a:srgbClr val="000000"/>
                          </a:solidFill>
                          <a:effectLst/>
                          <a:latin typeface="Calibri"/>
                        </a:rPr>
                      </a:br>
                      <a:r>
                        <a:rPr lang="nl-NL" sz="700" b="0" i="0" u="none" strike="noStrike">
                          <a:solidFill>
                            <a:srgbClr val="000000"/>
                          </a:solidFill>
                          <a:effectLst/>
                          <a:latin typeface="Calibri"/>
                        </a:rPr>
                        <a:t>in €</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nl-NL" sz="700" b="0" i="0" u="none" strike="noStrike">
                          <a:solidFill>
                            <a:srgbClr val="000000"/>
                          </a:solidFill>
                          <a:effectLst/>
                          <a:latin typeface="Calibri"/>
                        </a:rPr>
                        <a:t>jaar 2015</a:t>
                      </a:r>
                      <a:br>
                        <a:rPr lang="nl-NL" sz="700" b="0" i="0" u="none" strike="noStrike">
                          <a:solidFill>
                            <a:srgbClr val="000000"/>
                          </a:solidFill>
                          <a:effectLst/>
                          <a:latin typeface="Calibri"/>
                        </a:rPr>
                      </a:br>
                      <a:r>
                        <a:rPr lang="nl-NL" sz="700" b="0" i="0" u="none" strike="noStrike">
                          <a:solidFill>
                            <a:srgbClr val="000000"/>
                          </a:solidFill>
                          <a:effectLst/>
                          <a:latin typeface="Calibri"/>
                        </a:rPr>
                        <a:t>in €</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gridSpan="2">
                  <a:txBody>
                    <a:bodyPr/>
                    <a:lstStyle/>
                    <a:p>
                      <a:pPr algn="ctr" fontAlgn="ctr"/>
                      <a:r>
                        <a:rPr lang="nl-NL" sz="700" b="0" i="0" u="none" strike="noStrike">
                          <a:solidFill>
                            <a:srgbClr val="000000"/>
                          </a:solidFill>
                          <a:effectLst/>
                          <a:latin typeface="Calibri"/>
                        </a:rPr>
                        <a:t>stijging/daling </a:t>
                      </a:r>
                      <a:br>
                        <a:rPr lang="nl-NL" sz="700" b="0" i="0" u="none" strike="noStrike">
                          <a:solidFill>
                            <a:srgbClr val="000000"/>
                          </a:solidFill>
                          <a:effectLst/>
                          <a:latin typeface="Calibri"/>
                        </a:rPr>
                      </a:br>
                      <a:r>
                        <a:rPr lang="nl-NL" sz="700" b="0" i="0" u="none" strike="noStrike">
                          <a:solidFill>
                            <a:srgbClr val="000000"/>
                          </a:solidFill>
                          <a:effectLst/>
                          <a:latin typeface="Calibri"/>
                        </a:rPr>
                        <a:t>euro           %</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nl-NL"/>
                    </a:p>
                  </a:txBody>
                  <a:tcPr/>
                </a:tc>
              </a:tr>
              <a:tr h="127816">
                <a:tc>
                  <a:txBody>
                    <a:bodyPr/>
                    <a:lstStyle/>
                    <a:p>
                      <a:pPr algn="ctr" fontAlgn="ctr"/>
                      <a:r>
                        <a:rPr lang="nl-NL" sz="700" b="0" i="0" u="none" strike="noStrike">
                          <a:solidFill>
                            <a:srgbClr val="000000"/>
                          </a:solidFill>
                          <a:effectLst/>
                          <a:latin typeface="Calibri"/>
                        </a:rPr>
                        <a:t>30</a:t>
                      </a:r>
                    </a:p>
                  </a:txBody>
                  <a:tcPr marL="6391" marR="6391" marT="63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elektriciteitsverbruik</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€ 11.406</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€ 12.338</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-€ 932</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nl-NL" sz="700" b="0" i="0" u="none" strike="noStrike">
                          <a:solidFill>
                            <a:srgbClr val="000000"/>
                          </a:solidFill>
                          <a:effectLst/>
                          <a:latin typeface="Calibri"/>
                        </a:rPr>
                        <a:t>-7,6%</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34207">
                <a:tc>
                  <a:txBody>
                    <a:bodyPr/>
                    <a:lstStyle/>
                    <a:p>
                      <a:pPr algn="ctr" fontAlgn="ctr"/>
                      <a:r>
                        <a:rPr lang="nl-NL" sz="700" b="0" i="0" u="none" strike="noStrike">
                          <a:solidFill>
                            <a:srgbClr val="000000"/>
                          </a:solidFill>
                          <a:effectLst/>
                          <a:latin typeface="Calibri"/>
                        </a:rPr>
                        <a:t>40</a:t>
                      </a:r>
                    </a:p>
                  </a:txBody>
                  <a:tcPr marL="6391" marR="6391" marT="63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schoonmaakcontracten</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€ 11.098</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€ 10.950</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€ 148</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nl-NL" sz="700" b="0" i="0" u="none" strike="noStrike">
                          <a:solidFill>
                            <a:srgbClr val="000000"/>
                          </a:solidFill>
                          <a:effectLst/>
                          <a:latin typeface="Calibri"/>
                        </a:rPr>
                        <a:t>1,3%</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27816">
                <a:tc>
                  <a:txBody>
                    <a:bodyPr/>
                    <a:lstStyle/>
                    <a:p>
                      <a:pPr algn="ctr" fontAlgn="b"/>
                      <a:r>
                        <a:rPr lang="nl-NL" sz="700" b="0" i="0" u="none" strike="noStrike">
                          <a:solidFill>
                            <a:srgbClr val="000000"/>
                          </a:solidFill>
                          <a:effectLst/>
                          <a:latin typeface="Calibri"/>
                        </a:rPr>
                        <a:t>51</a:t>
                      </a:r>
                    </a:p>
                  </a:txBody>
                  <a:tcPr marL="6391" marR="6391" marT="63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WTW &amp; CV/WW-installatie</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€ 1.362</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€ 1.186</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€ 176</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nl-NL" sz="700" b="0" i="0" u="none" strike="noStrike">
                          <a:solidFill>
                            <a:srgbClr val="000000"/>
                          </a:solidFill>
                          <a:effectLst/>
                          <a:latin typeface="Calibri"/>
                        </a:rPr>
                        <a:t>14,8%</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27816">
                <a:tc>
                  <a:txBody>
                    <a:bodyPr/>
                    <a:lstStyle/>
                    <a:p>
                      <a:pPr algn="ctr" fontAlgn="b"/>
                      <a:r>
                        <a:rPr lang="nl-NL" sz="700" b="0" i="0" u="none" strike="noStrike">
                          <a:solidFill>
                            <a:srgbClr val="000000"/>
                          </a:solidFill>
                          <a:effectLst/>
                          <a:latin typeface="Calibri"/>
                        </a:rPr>
                        <a:t>53</a:t>
                      </a:r>
                    </a:p>
                  </a:txBody>
                  <a:tcPr marL="6391" marR="6391" marT="63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personenliftinst.</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€ 2.032</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€ 2.506</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-€ 475</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nl-NL" sz="700" b="0" i="0" u="none" strike="noStrike">
                          <a:solidFill>
                            <a:srgbClr val="000000"/>
                          </a:solidFill>
                          <a:effectLst/>
                          <a:latin typeface="Calibri"/>
                        </a:rPr>
                        <a:t>-18,9%</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7816">
                <a:tc>
                  <a:txBody>
                    <a:bodyPr/>
                    <a:lstStyle/>
                    <a:p>
                      <a:pPr algn="ctr" fontAlgn="b"/>
                      <a:r>
                        <a:rPr lang="nl-NL" sz="700" b="0" i="0" u="none" strike="noStrike">
                          <a:solidFill>
                            <a:srgbClr val="000000"/>
                          </a:solidFill>
                          <a:effectLst/>
                          <a:latin typeface="Calibri"/>
                        </a:rPr>
                        <a:t>58</a:t>
                      </a:r>
                    </a:p>
                  </a:txBody>
                  <a:tcPr marL="6391" marR="6391" marT="63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lampen vervangen</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€ 345</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€ 237</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€ 108</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nl-NL" sz="700" b="0" i="0" u="none" strike="noStrike">
                          <a:solidFill>
                            <a:srgbClr val="000000"/>
                          </a:solidFill>
                          <a:effectLst/>
                          <a:latin typeface="Calibri"/>
                        </a:rPr>
                        <a:t>45,4%</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27816">
                <a:tc>
                  <a:txBody>
                    <a:bodyPr/>
                    <a:lstStyle/>
                    <a:p>
                      <a:pPr algn="ctr" fontAlgn="ctr"/>
                      <a:r>
                        <a:rPr lang="nl-NL" sz="700" b="0" i="0" u="none" strike="noStrike">
                          <a:solidFill>
                            <a:srgbClr val="000000"/>
                          </a:solidFill>
                          <a:effectLst/>
                          <a:latin typeface="Calibri"/>
                        </a:rPr>
                        <a:t>60</a:t>
                      </a:r>
                    </a:p>
                  </a:txBody>
                  <a:tcPr marL="6391" marR="6391" marT="63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installaties/voorzieningen</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€ 1.502</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€ 2.960</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-€ 1.458</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nl-NL" sz="700" b="0" i="0" u="none" strike="noStrike">
                          <a:solidFill>
                            <a:srgbClr val="000000"/>
                          </a:solidFill>
                          <a:effectLst/>
                          <a:latin typeface="Calibri"/>
                        </a:rPr>
                        <a:t>-49,2%</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7816">
                <a:tc>
                  <a:txBody>
                    <a:bodyPr/>
                    <a:lstStyle/>
                    <a:p>
                      <a:pPr algn="ctr" fontAlgn="b"/>
                      <a:r>
                        <a:rPr lang="nl-NL" sz="700" b="0" i="0" u="none" strike="noStrike">
                          <a:solidFill>
                            <a:srgbClr val="000000"/>
                          </a:solidFill>
                          <a:effectLst/>
                          <a:latin typeface="Calibri"/>
                        </a:rPr>
                        <a:t>70</a:t>
                      </a:r>
                    </a:p>
                  </a:txBody>
                  <a:tcPr marL="6391" marR="6391" marT="63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700" b="0" i="0" u="none" strike="noStrike">
                          <a:solidFill>
                            <a:srgbClr val="000000"/>
                          </a:solidFill>
                          <a:effectLst/>
                          <a:latin typeface="Calibri"/>
                        </a:rPr>
                        <a:t>glasschadefonds</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€ 542</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700" b="0" i="0" u="none" strike="noStrike">
                          <a:solidFill>
                            <a:srgbClr val="000000"/>
                          </a:solidFill>
                          <a:effectLst/>
                          <a:latin typeface="Calibri"/>
                        </a:rPr>
                        <a:t>€ 542</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l-NL" sz="700" b="0" i="0" u="none" strike="noStrike">
                          <a:solidFill>
                            <a:srgbClr val="000000"/>
                          </a:solidFill>
                          <a:effectLst/>
                          <a:latin typeface="Calibri"/>
                        </a:rPr>
                        <a:t>€ 0</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nl-NL" sz="700" b="0" i="0" u="none" strike="noStrike">
                          <a:solidFill>
                            <a:srgbClr val="000000"/>
                          </a:solidFill>
                          <a:effectLst/>
                          <a:latin typeface="Calibri"/>
                        </a:rPr>
                        <a:t>0,0%</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4506">
                <a:tc>
                  <a:txBody>
                    <a:bodyPr/>
                    <a:lstStyle/>
                    <a:p>
                      <a:pPr algn="ctr" fontAlgn="b"/>
                      <a:r>
                        <a:rPr lang="nl-NL" sz="700" b="0" i="0" u="none" strike="noStrike">
                          <a:solidFill>
                            <a:srgbClr val="000000"/>
                          </a:solidFill>
                          <a:effectLst/>
                          <a:latin typeface="Calibri"/>
                        </a:rPr>
                        <a:t> </a:t>
                      </a:r>
                    </a:p>
                  </a:txBody>
                  <a:tcPr marL="6391" marR="6391" marT="63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nl-NL" sz="800" b="1" i="0" u="none" strike="noStrike">
                          <a:solidFill>
                            <a:srgbClr val="000000"/>
                          </a:solidFill>
                          <a:effectLst/>
                          <a:latin typeface="Calibri"/>
                        </a:rPr>
                        <a:t>TOTAAL </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nl-NL" sz="800" b="1" i="0" u="none" strike="noStrike">
                          <a:solidFill>
                            <a:srgbClr val="000000"/>
                          </a:solidFill>
                          <a:effectLst/>
                          <a:latin typeface="Calibri"/>
                        </a:rPr>
                        <a:t>€ 28.286</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nl-NL" sz="800" b="1" i="0" u="none" strike="noStrike">
                          <a:solidFill>
                            <a:srgbClr val="000000"/>
                          </a:solidFill>
                          <a:effectLst/>
                          <a:latin typeface="Calibri"/>
                        </a:rPr>
                        <a:t>€ 30.720</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nl-NL" sz="800" b="1" i="0" u="none" strike="noStrike">
                          <a:solidFill>
                            <a:srgbClr val="000000"/>
                          </a:solidFill>
                          <a:effectLst/>
                          <a:latin typeface="Calibri"/>
                        </a:rPr>
                        <a:t>-€ 2.433</a:t>
                      </a:r>
                    </a:p>
                  </a:txBody>
                  <a:tcPr marL="6391" marR="6391" marT="63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nl-NL" sz="700" b="0" i="0" u="none" strike="noStrike">
                          <a:solidFill>
                            <a:srgbClr val="000000"/>
                          </a:solidFill>
                          <a:effectLst/>
                          <a:latin typeface="Calibri"/>
                        </a:rPr>
                        <a:t>-7,9%</a:t>
                      </a:r>
                    </a:p>
                  </a:txBody>
                  <a:tcPr marL="6391" marR="6391" marT="63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8869">
                <a:tc rowSpan="2" gridSpan="3">
                  <a:txBody>
                    <a:bodyPr/>
                    <a:lstStyle/>
                    <a:p>
                      <a:pPr algn="ctr" fontAlgn="b"/>
                      <a:r>
                        <a:rPr lang="nl-NL" sz="700" b="1" i="0" u="none" strike="noStrike">
                          <a:solidFill>
                            <a:srgbClr val="000000"/>
                          </a:solidFill>
                          <a:effectLst/>
                          <a:latin typeface="Calibri"/>
                        </a:rPr>
                        <a:t>BEOORDELING</a:t>
                      </a:r>
                    </a:p>
                  </a:txBody>
                  <a:tcPr marL="6391" marR="6391" marT="6391"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rowSpan="2" hMerge="1">
                  <a:txBody>
                    <a:bodyPr/>
                    <a:lstStyle/>
                    <a:p>
                      <a:endParaRPr lang="nl-NL"/>
                    </a:p>
                  </a:txBody>
                  <a:tcPr/>
                </a:tc>
                <a:tc rowSpan="2" hMerge="1">
                  <a:txBody>
                    <a:bodyPr/>
                    <a:lstStyle/>
                    <a:p>
                      <a:endParaRPr lang="nl-NL"/>
                    </a:p>
                  </a:txBody>
                  <a:tcPr/>
                </a:tc>
                <a:tc>
                  <a:txBody>
                    <a:bodyPr/>
                    <a:lstStyle/>
                    <a:p>
                      <a:pPr algn="l" fontAlgn="b"/>
                      <a:endParaRPr lang="nl-NL" sz="700" b="0" i="0" u="none" strike="noStrike">
                        <a:solidFill>
                          <a:srgbClr val="000000"/>
                        </a:solidFill>
                        <a:effectLst/>
                        <a:latin typeface="Calibri"/>
                      </a:endParaRPr>
                    </a:p>
                  </a:txBody>
                  <a:tcPr marL="6391" marR="6391" marT="639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l-NL" sz="700" b="0" i="0" u="none" strike="noStrike">
                          <a:solidFill>
                            <a:srgbClr val="000000"/>
                          </a:solidFill>
                          <a:effectLst/>
                          <a:latin typeface="Calibri"/>
                        </a:rPr>
                        <a:t> </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nl-NL" sz="700" b="0" i="0" u="none" strike="noStrike">
                          <a:solidFill>
                            <a:srgbClr val="000000"/>
                          </a:solidFill>
                          <a:effectLst/>
                          <a:latin typeface="Calibri"/>
                        </a:rPr>
                        <a:t>daling</a:t>
                      </a:r>
                    </a:p>
                  </a:txBody>
                  <a:tcPr marL="6391" marR="6391" marT="63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8869">
                <a:tc gridSpan="3" vMerge="1">
                  <a:txBody>
                    <a:bodyPr/>
                    <a:lstStyle/>
                    <a:p>
                      <a:endParaRPr lang="nl-NL"/>
                    </a:p>
                  </a:txBody>
                  <a:tcPr/>
                </a:tc>
                <a:tc hMerge="1" vMerge="1">
                  <a:txBody>
                    <a:bodyPr/>
                    <a:lstStyle/>
                    <a:p>
                      <a:endParaRPr lang="nl-NL"/>
                    </a:p>
                  </a:txBody>
                  <a:tcPr/>
                </a:tc>
                <a:tc hMerge="1" vMerge="1">
                  <a:txBody>
                    <a:bodyPr/>
                    <a:lstStyle/>
                    <a:p>
                      <a:endParaRPr lang="nl-NL"/>
                    </a:p>
                  </a:txBody>
                  <a:tcPr/>
                </a:tc>
                <a:tc>
                  <a:txBody>
                    <a:bodyPr/>
                    <a:lstStyle/>
                    <a:p>
                      <a:pPr algn="l" fontAlgn="b"/>
                      <a:endParaRPr lang="nl-NL" sz="700" b="0" i="0" u="none" strike="noStrike">
                        <a:solidFill>
                          <a:srgbClr val="000000"/>
                        </a:solidFill>
                        <a:effectLst/>
                        <a:latin typeface="Calibri"/>
                      </a:endParaRPr>
                    </a:p>
                  </a:txBody>
                  <a:tcPr marL="6391" marR="6391" marT="639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l-NL" sz="700" b="0" i="0" u="none" strike="noStrike">
                          <a:solidFill>
                            <a:srgbClr val="000000"/>
                          </a:solidFill>
                          <a:effectLst/>
                          <a:latin typeface="Calibri"/>
                        </a:rPr>
                        <a:t> </a:t>
                      </a:r>
                    </a:p>
                  </a:txBody>
                  <a:tcPr marL="6391" marR="6391" marT="63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nl-NL" sz="700" b="0" i="0" u="none" strike="noStrike">
                          <a:solidFill>
                            <a:srgbClr val="000000"/>
                          </a:solidFill>
                          <a:effectLst/>
                          <a:latin typeface="Calibri"/>
                        </a:rPr>
                        <a:t>stijging</a:t>
                      </a:r>
                    </a:p>
                  </a:txBody>
                  <a:tcPr marL="6391" marR="6391" marT="63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0824">
                <a:tc gridSpan="6">
                  <a:txBody>
                    <a:bodyPr/>
                    <a:lstStyle/>
                    <a:p>
                      <a:pPr algn="l" fontAlgn="t"/>
                      <a:r>
                        <a:rPr lang="nl-NL" sz="700" b="1" i="0" u="none" strike="noStrike" dirty="0">
                          <a:solidFill>
                            <a:srgbClr val="000000"/>
                          </a:solidFill>
                          <a:effectLst/>
                          <a:latin typeface="Calibri"/>
                        </a:rPr>
                        <a:t>Groep 30</a:t>
                      </a:r>
                      <a:r>
                        <a:rPr lang="nl-NL" sz="700" b="0" i="0" u="none" strike="noStrike" dirty="0">
                          <a:solidFill>
                            <a:srgbClr val="000000"/>
                          </a:solidFill>
                          <a:effectLst/>
                          <a:latin typeface="Calibri"/>
                        </a:rPr>
                        <a:t> (elektriciteitsverbruik): Daling door 9% lagere kWh-prijs over 2016. Lichte stijging (1,7%) te verklaren doordat 2016 het eerste volle jaar is dat de CO/LPG-installatie in gebruik geweest is (eind 2015 aangezet); stijging als gevolg hiervan had waarschijnlijk significant hoger uitgevallen als  de schemersensor in  2016 niet scherper  afgesteld zou zijn.   </a:t>
                      </a:r>
                      <a:br>
                        <a:rPr lang="nl-NL" sz="700" b="0" i="0" u="none" strike="noStrike" dirty="0">
                          <a:solidFill>
                            <a:srgbClr val="000000"/>
                          </a:solidFill>
                          <a:effectLst/>
                          <a:latin typeface="Calibri"/>
                        </a:rPr>
                      </a:br>
                      <a:r>
                        <a:rPr lang="nl-NL" sz="700" b="1" i="0" u="none" strike="noStrike" dirty="0">
                          <a:solidFill>
                            <a:srgbClr val="000000"/>
                          </a:solidFill>
                          <a:effectLst/>
                          <a:latin typeface="Calibri"/>
                        </a:rPr>
                        <a:t>Groep 40</a:t>
                      </a:r>
                      <a:r>
                        <a:rPr lang="nl-NL" sz="700" b="0" i="0" u="none" strike="noStrike" dirty="0">
                          <a:solidFill>
                            <a:srgbClr val="000000"/>
                          </a:solidFill>
                          <a:effectLst/>
                          <a:latin typeface="Calibri"/>
                        </a:rPr>
                        <a:t> (schoonmaakcontracten):  stijging </a:t>
                      </a:r>
                      <a:r>
                        <a:rPr lang="nl-NL" sz="700" b="0" i="0" u="none" strike="noStrike" dirty="0" err="1">
                          <a:solidFill>
                            <a:srgbClr val="000000"/>
                          </a:solidFill>
                          <a:effectLst/>
                          <a:latin typeface="Calibri"/>
                        </a:rPr>
                        <a:t>a.g.v.</a:t>
                      </a:r>
                      <a:r>
                        <a:rPr lang="nl-NL" sz="700" b="0" i="0" u="none" strike="noStrike" dirty="0">
                          <a:solidFill>
                            <a:srgbClr val="000000"/>
                          </a:solidFill>
                          <a:effectLst/>
                          <a:latin typeface="Calibri"/>
                        </a:rPr>
                        <a:t>  jaarlijkse indexering. </a:t>
                      </a:r>
                      <a:r>
                        <a:rPr lang="nl-NL" sz="700" b="1" i="0" u="none" strike="noStrike" dirty="0">
                          <a:solidFill>
                            <a:srgbClr val="FF0000"/>
                          </a:solidFill>
                          <a:effectLst/>
                          <a:latin typeface="Calibri"/>
                        </a:rPr>
                        <a:t/>
                      </a:r>
                      <a:br>
                        <a:rPr lang="nl-NL" sz="700" b="1" i="0" u="none" strike="noStrike" dirty="0">
                          <a:solidFill>
                            <a:srgbClr val="FF0000"/>
                          </a:solidFill>
                          <a:effectLst/>
                          <a:latin typeface="Calibri"/>
                        </a:rPr>
                      </a:br>
                      <a:r>
                        <a:rPr lang="nl-NL" sz="700" b="1" i="0" u="none" strike="noStrike" dirty="0">
                          <a:solidFill>
                            <a:srgbClr val="000000"/>
                          </a:solidFill>
                          <a:effectLst/>
                          <a:latin typeface="Calibri"/>
                        </a:rPr>
                        <a:t>Groep 51 </a:t>
                      </a:r>
                      <a:r>
                        <a:rPr lang="nl-NL" sz="700" b="0" i="0" u="none" strike="noStrike" dirty="0">
                          <a:solidFill>
                            <a:srgbClr val="000000"/>
                          </a:solidFill>
                          <a:effectLst/>
                          <a:latin typeface="Calibri"/>
                        </a:rPr>
                        <a:t>(WTW &amp;CV/WW-installatie)</a:t>
                      </a:r>
                      <a:r>
                        <a:rPr lang="nl-NL" sz="700" b="1" i="0" u="none" strike="noStrike" dirty="0">
                          <a:solidFill>
                            <a:srgbClr val="000000"/>
                          </a:solidFill>
                          <a:effectLst/>
                          <a:latin typeface="Calibri"/>
                        </a:rPr>
                        <a:t>: </a:t>
                      </a:r>
                      <a:r>
                        <a:rPr lang="nl-NL" sz="700" b="0" i="0" u="none" strike="noStrike" dirty="0">
                          <a:solidFill>
                            <a:srgbClr val="000000"/>
                          </a:solidFill>
                          <a:effectLst/>
                          <a:latin typeface="Calibri"/>
                        </a:rPr>
                        <a:t>structurele stijging te verklaren doordat met ingang van 2016 in plaats van het verlaagde tarief (6%) het hoge tarief (21%) op de jaarfactuur van Kemkens in rekening is gebracht. </a:t>
                      </a:r>
                      <a:r>
                        <a:rPr lang="nl-NL" sz="700" b="1" i="0" u="none" strike="noStrike" dirty="0">
                          <a:solidFill>
                            <a:srgbClr val="FF0000"/>
                          </a:solidFill>
                          <a:effectLst/>
                          <a:latin typeface="Calibri"/>
                        </a:rPr>
                        <a:t/>
                      </a:r>
                      <a:br>
                        <a:rPr lang="nl-NL" sz="700" b="1" i="0" u="none" strike="noStrike" dirty="0">
                          <a:solidFill>
                            <a:srgbClr val="FF0000"/>
                          </a:solidFill>
                          <a:effectLst/>
                          <a:latin typeface="Calibri"/>
                        </a:rPr>
                      </a:br>
                      <a:r>
                        <a:rPr lang="nl-NL" sz="700" b="1" i="0" u="none" strike="noStrike" dirty="0">
                          <a:solidFill>
                            <a:srgbClr val="000000"/>
                          </a:solidFill>
                          <a:effectLst/>
                          <a:latin typeface="Calibri"/>
                        </a:rPr>
                        <a:t>Groep 53 </a:t>
                      </a:r>
                      <a:r>
                        <a:rPr lang="nl-NL" sz="700" b="0" i="0" u="none" strike="noStrike" dirty="0">
                          <a:solidFill>
                            <a:srgbClr val="000000"/>
                          </a:solidFill>
                          <a:effectLst/>
                          <a:latin typeface="Calibri"/>
                        </a:rPr>
                        <a:t>(</a:t>
                      </a:r>
                      <a:r>
                        <a:rPr lang="nl-NL" sz="700" b="0" i="0" u="none" strike="noStrike" dirty="0" err="1">
                          <a:solidFill>
                            <a:srgbClr val="000000"/>
                          </a:solidFill>
                          <a:effectLst/>
                          <a:latin typeface="Calibri"/>
                        </a:rPr>
                        <a:t>personenliftinst</a:t>
                      </a:r>
                      <a:r>
                        <a:rPr lang="nl-NL" sz="700" b="0" i="0" u="none" strike="noStrike" dirty="0">
                          <a:solidFill>
                            <a:srgbClr val="000000"/>
                          </a:solidFill>
                          <a:effectLst/>
                          <a:latin typeface="Calibri"/>
                        </a:rPr>
                        <a:t>.): Voor een juiste  vergelijking  is de in de servicekostenafrekening over het jaar 2016 verwerkte </a:t>
                      </a:r>
                      <a:r>
                        <a:rPr lang="nl-NL" sz="700" b="0" i="0" u="none" strike="noStrike" dirty="0" err="1">
                          <a:solidFill>
                            <a:srgbClr val="000000"/>
                          </a:solidFill>
                          <a:effectLst/>
                          <a:latin typeface="Calibri"/>
                        </a:rPr>
                        <a:t>nacorrectie</a:t>
                      </a:r>
                      <a:r>
                        <a:rPr lang="nl-NL" sz="700" b="0" i="0" u="none" strike="noStrike" dirty="0">
                          <a:solidFill>
                            <a:srgbClr val="000000"/>
                          </a:solidFill>
                          <a:effectLst/>
                          <a:latin typeface="Calibri"/>
                        </a:rPr>
                        <a:t> voor aftrek kosten liftkeuring over 2015 (minus 194,56 euro) in </a:t>
                      </a:r>
                      <a:r>
                        <a:rPr lang="nl-NL" sz="700" b="0" i="0" u="none" strike="noStrike" dirty="0" err="1">
                          <a:solidFill>
                            <a:srgbClr val="000000"/>
                          </a:solidFill>
                          <a:effectLst/>
                          <a:latin typeface="Calibri"/>
                        </a:rPr>
                        <a:t>in</a:t>
                      </a:r>
                      <a:r>
                        <a:rPr lang="nl-NL" sz="700" b="0" i="0" u="none" strike="noStrike" dirty="0">
                          <a:solidFill>
                            <a:srgbClr val="000000"/>
                          </a:solidFill>
                          <a:effectLst/>
                          <a:latin typeface="Calibri"/>
                        </a:rPr>
                        <a:t> bovenstaande tabel wel in het juiste jaar verwerkt. Structurele daling door  doorberekening onderhoudscontract met 24-uursservice naar servicekosten voor  huurders van 25% naar 20%.</a:t>
                      </a:r>
                      <a:br>
                        <a:rPr lang="nl-NL" sz="700" b="0" i="0" u="none" strike="noStrike" dirty="0">
                          <a:solidFill>
                            <a:srgbClr val="000000"/>
                          </a:solidFill>
                          <a:effectLst/>
                          <a:latin typeface="Calibri"/>
                        </a:rPr>
                      </a:br>
                      <a:r>
                        <a:rPr lang="nl-NL" sz="700" b="0" i="0" u="none" strike="noStrike" dirty="0">
                          <a:solidFill>
                            <a:srgbClr val="000000"/>
                          </a:solidFill>
                          <a:effectLst/>
                          <a:latin typeface="Calibri"/>
                        </a:rPr>
                        <a:t>G</a:t>
                      </a:r>
                      <a:r>
                        <a:rPr lang="nl-NL" sz="700" b="1" i="0" u="none" strike="noStrike" dirty="0">
                          <a:solidFill>
                            <a:srgbClr val="000000"/>
                          </a:solidFill>
                          <a:effectLst/>
                          <a:latin typeface="Calibri"/>
                        </a:rPr>
                        <a:t>roep 58 </a:t>
                      </a:r>
                      <a:r>
                        <a:rPr lang="nl-NL" sz="700" b="0" i="0" u="none" strike="noStrike" dirty="0">
                          <a:solidFill>
                            <a:srgbClr val="000000"/>
                          </a:solidFill>
                          <a:effectLst/>
                          <a:latin typeface="Calibri"/>
                        </a:rPr>
                        <a:t>(lampen vervangen); eenmalige stijging als gevolg van inkoop grote voorraad aan lampen (voor max. korting) genoeg voor enkele jaren </a:t>
                      </a:r>
                      <a:br>
                        <a:rPr lang="nl-NL" sz="700" b="0" i="0" u="none" strike="noStrike" dirty="0">
                          <a:solidFill>
                            <a:srgbClr val="000000"/>
                          </a:solidFill>
                          <a:effectLst/>
                          <a:latin typeface="Calibri"/>
                        </a:rPr>
                      </a:br>
                      <a:r>
                        <a:rPr lang="nl-NL" sz="700" b="1" i="0" u="none" strike="noStrike" dirty="0">
                          <a:solidFill>
                            <a:srgbClr val="000000"/>
                          </a:solidFill>
                          <a:effectLst/>
                          <a:latin typeface="Calibri"/>
                        </a:rPr>
                        <a:t>Groep 6</a:t>
                      </a:r>
                      <a:r>
                        <a:rPr lang="nl-NL" sz="700" b="0" i="0" u="none" strike="noStrike" dirty="0">
                          <a:solidFill>
                            <a:srgbClr val="000000"/>
                          </a:solidFill>
                          <a:effectLst/>
                          <a:latin typeface="Calibri"/>
                        </a:rPr>
                        <a:t>0 (installaties/voorzieningen): onverwachte meevaller (reden onduidelijk) door meer dan 50% lager uitgevallen jaarafrekening over 24 u servicecontract met </a:t>
                      </a:r>
                      <a:r>
                        <a:rPr lang="nl-NL" sz="700" b="0" i="0" u="none" strike="noStrike" dirty="0" err="1">
                          <a:solidFill>
                            <a:srgbClr val="000000"/>
                          </a:solidFill>
                          <a:effectLst/>
                          <a:latin typeface="Calibri"/>
                        </a:rPr>
                        <a:t>LockIt</a:t>
                      </a:r>
                      <a:r>
                        <a:rPr lang="nl-NL" sz="700" b="0" i="0" u="none" strike="noStrike" dirty="0">
                          <a:solidFill>
                            <a:srgbClr val="000000"/>
                          </a:solidFill>
                          <a:effectLst/>
                          <a:latin typeface="Calibri"/>
                        </a:rPr>
                        <a:t> (beëindigd per 1 januari 2017). Structurele daling voor begroting 2017 gelet op nieuw afgesloten onderhoudscontract met 24-uursservice met Wiek de Laat.</a:t>
                      </a:r>
                    </a:p>
                  </a:txBody>
                  <a:tcPr marL="6391" marR="6391" marT="639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bl>
          </a:graphicData>
        </a:graphic>
      </p:graphicFrame>
    </p:spTree>
    <p:extLst>
      <p:ext uri="{BB962C8B-B14F-4D97-AF65-F5344CB8AC3E}">
        <p14:creationId xmlns:p14="http://schemas.microsoft.com/office/powerpoint/2010/main" val="1568749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Update lopende projecten </a:t>
            </a:r>
            <a:endParaRPr lang="nl-NL" dirty="0"/>
          </a:p>
        </p:txBody>
      </p:sp>
      <p:sp>
        <p:nvSpPr>
          <p:cNvPr id="4" name="Tekstvak 3"/>
          <p:cNvSpPr txBox="1"/>
          <p:nvPr/>
        </p:nvSpPr>
        <p:spPr>
          <a:xfrm>
            <a:off x="971600" y="1427447"/>
            <a:ext cx="7776864" cy="6186309"/>
          </a:xfrm>
          <a:prstGeom prst="rect">
            <a:avLst/>
          </a:prstGeom>
          <a:noFill/>
        </p:spPr>
        <p:txBody>
          <a:bodyPr wrap="square" rtlCol="0">
            <a:spAutoFit/>
          </a:bodyPr>
          <a:lstStyle/>
          <a:p>
            <a:pPr marL="457200" indent="-457200">
              <a:buFont typeface="Wingdings" panose="05000000000000000000" pitchFamily="2" charset="2"/>
              <a:buChar char="q"/>
            </a:pPr>
            <a:r>
              <a:rPr lang="nl-NL" sz="3200" dirty="0"/>
              <a:t> </a:t>
            </a:r>
            <a:r>
              <a:rPr lang="nl-NL" sz="2800" dirty="0" smtClean="0"/>
              <a:t>Gevelreiniging</a:t>
            </a:r>
          </a:p>
          <a:p>
            <a:pPr marL="457200" indent="-457200">
              <a:buFont typeface="Wingdings" panose="05000000000000000000" pitchFamily="2" charset="2"/>
              <a:buChar char="q"/>
            </a:pPr>
            <a:r>
              <a:rPr lang="nl-NL" sz="2800" dirty="0"/>
              <a:t> L</a:t>
            </a:r>
            <a:r>
              <a:rPr lang="nl-NL" sz="2800" dirty="0" smtClean="0"/>
              <a:t>ekkage in parkeerkelder </a:t>
            </a:r>
          </a:p>
          <a:p>
            <a:pPr marL="457200" indent="-457200">
              <a:buFont typeface="Wingdings" panose="05000000000000000000" pitchFamily="2" charset="2"/>
              <a:buChar char="q"/>
            </a:pPr>
            <a:r>
              <a:rPr lang="nl-NL" sz="2800" dirty="0" smtClean="0"/>
              <a:t> Digitale sleutels voor thuiszorg – Archipel Thuis heeft beleidsbeslissing genomen eind september</a:t>
            </a:r>
          </a:p>
          <a:p>
            <a:r>
              <a:rPr lang="nl-NL" sz="2800" dirty="0" smtClean="0">
                <a:hlinkClick r:id="rId3" action="ppaction://hlinkpres?slideindex=1&amp;slidetitle="/>
              </a:rPr>
              <a:t>BehoefteDigitaleSleutels.pptx</a:t>
            </a:r>
            <a:endParaRPr lang="nl-NL" sz="2800" dirty="0" smtClean="0"/>
          </a:p>
          <a:p>
            <a:pPr marL="457200" indent="-457200">
              <a:buFont typeface="Wingdings" panose="05000000000000000000" pitchFamily="2" charset="2"/>
              <a:buChar char="q"/>
            </a:pPr>
            <a:r>
              <a:rPr lang="nl-NL" sz="2800" dirty="0" smtClean="0"/>
              <a:t> Brandveilig stallen </a:t>
            </a:r>
            <a:r>
              <a:rPr lang="nl-NL" sz="2800" dirty="0" err="1" smtClean="0"/>
              <a:t>scootmobiels</a:t>
            </a:r>
            <a:r>
              <a:rPr lang="nl-NL" sz="2800" dirty="0" smtClean="0"/>
              <a:t> – beleidsbeslissing genomen 22 november door Archipel</a:t>
            </a:r>
          </a:p>
          <a:p>
            <a:r>
              <a:rPr lang="nl-NL" sz="2800" dirty="0" smtClean="0">
                <a:hlinkClick r:id="rId4" action="ppaction://hlinkfile"/>
              </a:rPr>
              <a:t>Brandveilig_plaatsen_scootmobielen_versie_2.1_vastgesteld_DOB.pdf</a:t>
            </a:r>
            <a:endParaRPr lang="nl-NL" sz="2800" dirty="0" smtClean="0"/>
          </a:p>
          <a:p>
            <a:r>
              <a:rPr lang="nl-NL" sz="2800" dirty="0">
                <a:hlinkClick r:id="rId5"/>
              </a:rPr>
              <a:t>B</a:t>
            </a:r>
            <a:r>
              <a:rPr lang="nl-NL" sz="2800" dirty="0" smtClean="0">
                <a:hlinkClick r:id="rId5"/>
              </a:rPr>
              <a:t>randblusapparaten verplicht in Warande?</a:t>
            </a:r>
            <a:endParaRPr lang="nl-NL" sz="2800" dirty="0" smtClean="0"/>
          </a:p>
          <a:p>
            <a:r>
              <a:rPr lang="nl-NL" sz="2800" dirty="0" smtClean="0"/>
              <a:t> </a:t>
            </a:r>
          </a:p>
          <a:p>
            <a:pPr marL="457200" indent="-457200">
              <a:buFont typeface="Wingdings" panose="05000000000000000000" pitchFamily="2" charset="2"/>
              <a:buChar char="q"/>
            </a:pPr>
            <a:endParaRPr lang="nl-NL" sz="2800" dirty="0" smtClean="0"/>
          </a:p>
          <a:p>
            <a:endParaRPr lang="nl-NL" sz="2800" dirty="0"/>
          </a:p>
        </p:txBody>
      </p:sp>
    </p:spTree>
    <p:extLst>
      <p:ext uri="{BB962C8B-B14F-4D97-AF65-F5344CB8AC3E}">
        <p14:creationId xmlns:p14="http://schemas.microsoft.com/office/powerpoint/2010/main" val="3645722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Toelichting beleid</a:t>
            </a:r>
            <a:endParaRPr lang="nl-NL" dirty="0"/>
          </a:p>
        </p:txBody>
      </p:sp>
      <p:sp>
        <p:nvSpPr>
          <p:cNvPr id="4" name="Tekstvak 3"/>
          <p:cNvSpPr txBox="1"/>
          <p:nvPr/>
        </p:nvSpPr>
        <p:spPr>
          <a:xfrm>
            <a:off x="1331640" y="1556792"/>
            <a:ext cx="7324418" cy="6924973"/>
          </a:xfrm>
          <a:prstGeom prst="rect">
            <a:avLst/>
          </a:prstGeom>
          <a:noFill/>
        </p:spPr>
        <p:txBody>
          <a:bodyPr wrap="square" rtlCol="0">
            <a:spAutoFit/>
          </a:bodyPr>
          <a:lstStyle/>
          <a:p>
            <a:pPr marL="457200" indent="-457200">
              <a:buFont typeface="Wingdings" panose="05000000000000000000" pitchFamily="2" charset="2"/>
              <a:buChar char="q"/>
            </a:pPr>
            <a:r>
              <a:rPr lang="nl-NL" sz="3200" dirty="0"/>
              <a:t> S</a:t>
            </a:r>
            <a:r>
              <a:rPr lang="nl-NL" sz="3200" dirty="0" smtClean="0"/>
              <a:t>ervicekosten </a:t>
            </a:r>
          </a:p>
          <a:p>
            <a:pPr marL="457200" indent="-457200">
              <a:buFont typeface="Wingdings" panose="05000000000000000000" pitchFamily="2" charset="2"/>
              <a:buChar char="q"/>
            </a:pPr>
            <a:r>
              <a:rPr lang="nl-NL" sz="3200" dirty="0"/>
              <a:t> </a:t>
            </a:r>
            <a:r>
              <a:rPr lang="nl-NL" sz="3200" dirty="0" smtClean="0"/>
              <a:t>Advies jaarlijkse huurprijsaanpassing</a:t>
            </a:r>
          </a:p>
          <a:p>
            <a:r>
              <a:rPr lang="nl-NL" sz="3200" dirty="0" smtClean="0">
                <a:hlinkClick r:id="rId3" action="ppaction://hlinkfile"/>
              </a:rPr>
              <a:t>AdviesHuurprijsAanpassing1juli2017.docx</a:t>
            </a:r>
            <a:endParaRPr lang="nl-NL" sz="3200" dirty="0" smtClean="0"/>
          </a:p>
          <a:p>
            <a:r>
              <a:rPr lang="nl-NL" sz="3200" dirty="0" smtClean="0">
                <a:hlinkClick r:id="rId4" action="ppaction://hlinkfile"/>
              </a:rPr>
              <a:t>ToelichtingAdviesHuurprijs2017.docx</a:t>
            </a:r>
            <a:endParaRPr lang="nl-NL" sz="3200" dirty="0" smtClean="0"/>
          </a:p>
          <a:p>
            <a:pPr marL="457200" indent="-457200">
              <a:buFont typeface="Wingdings" panose="05000000000000000000" pitchFamily="2" charset="2"/>
              <a:buChar char="q"/>
            </a:pPr>
            <a:r>
              <a:rPr lang="nl-NL" sz="3200" dirty="0"/>
              <a:t> </a:t>
            </a:r>
            <a:r>
              <a:rPr lang="nl-NL" sz="3200" dirty="0" smtClean="0"/>
              <a:t>Afwegingen bij aanvaarden nieuwe </a:t>
            </a:r>
            <a:r>
              <a:rPr lang="nl-NL" sz="3200" dirty="0"/>
              <a:t> </a:t>
            </a:r>
            <a:r>
              <a:rPr lang="nl-NL" sz="3200" dirty="0" smtClean="0"/>
              <a:t>  behoeftes  en woonwensen</a:t>
            </a:r>
          </a:p>
          <a:p>
            <a:pPr marL="457200" indent="-457200">
              <a:buFont typeface="Wingdings" panose="05000000000000000000" pitchFamily="2" charset="2"/>
              <a:buChar char="q"/>
            </a:pPr>
            <a:r>
              <a:rPr lang="nl-NL" sz="3200" dirty="0" smtClean="0"/>
              <a:t> Sociale doelstelling </a:t>
            </a:r>
          </a:p>
          <a:p>
            <a:pPr marL="457200" indent="-457200">
              <a:buFont typeface="Wingdings" panose="05000000000000000000" pitchFamily="2" charset="2"/>
              <a:buChar char="q"/>
            </a:pPr>
            <a:r>
              <a:rPr lang="nl-NL" sz="3200" dirty="0"/>
              <a:t> </a:t>
            </a:r>
            <a:r>
              <a:rPr lang="nl-NL" sz="3200" dirty="0" smtClean="0"/>
              <a:t>Samenwerking Zuiderpark </a:t>
            </a:r>
          </a:p>
          <a:p>
            <a:r>
              <a:rPr lang="nl-NL" sz="3200" dirty="0" smtClean="0">
                <a:hlinkClick r:id="rId5" action="ppaction://hlinkpres?slideindex=1&amp;slidetitle="/>
              </a:rPr>
              <a:t>FlyerNepBezorgers.pptx</a:t>
            </a:r>
            <a:endParaRPr lang="nl-NL" sz="3200" dirty="0" smtClean="0"/>
          </a:p>
          <a:p>
            <a:endParaRPr lang="nl-NL" sz="3200" dirty="0" smtClean="0"/>
          </a:p>
          <a:p>
            <a:endParaRPr lang="nl-NL" sz="3200" dirty="0" smtClean="0"/>
          </a:p>
          <a:p>
            <a:pPr marL="457200" indent="-457200">
              <a:buFont typeface="Wingdings" panose="05000000000000000000" pitchFamily="2" charset="2"/>
              <a:buChar char="q"/>
            </a:pPr>
            <a:endParaRPr lang="nl-NL" sz="3200" dirty="0" smtClean="0"/>
          </a:p>
          <a:p>
            <a:pPr marL="457200" indent="-457200">
              <a:buFont typeface="Wingdings" panose="05000000000000000000" pitchFamily="2" charset="2"/>
              <a:buChar char="q"/>
            </a:pPr>
            <a:endParaRPr lang="nl-NL" sz="3200" dirty="0" smtClean="0"/>
          </a:p>
          <a:p>
            <a:endParaRPr lang="nl-NL" sz="2800" dirty="0"/>
          </a:p>
        </p:txBody>
      </p:sp>
    </p:spTree>
    <p:extLst>
      <p:ext uri="{BB962C8B-B14F-4D97-AF65-F5344CB8AC3E}">
        <p14:creationId xmlns:p14="http://schemas.microsoft.com/office/powerpoint/2010/main" val="30497380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Wijze van uitvoering (1)</a:t>
            </a:r>
            <a:endParaRPr lang="nl-NL" dirty="0"/>
          </a:p>
        </p:txBody>
      </p:sp>
      <p:sp>
        <p:nvSpPr>
          <p:cNvPr id="3" name="Tekstvak 2"/>
          <p:cNvSpPr txBox="1"/>
          <p:nvPr/>
        </p:nvSpPr>
        <p:spPr>
          <a:xfrm>
            <a:off x="1259632" y="1916832"/>
            <a:ext cx="6984776" cy="5447645"/>
          </a:xfrm>
          <a:prstGeom prst="rect">
            <a:avLst/>
          </a:prstGeom>
          <a:noFill/>
        </p:spPr>
        <p:txBody>
          <a:bodyPr wrap="square" rtlCol="0">
            <a:spAutoFit/>
          </a:bodyPr>
          <a:lstStyle/>
          <a:p>
            <a:r>
              <a:rPr lang="nl-NL" sz="3200" dirty="0" smtClean="0"/>
              <a:t>In principe voldoende toegelicht op website.  Maar </a:t>
            </a:r>
            <a:r>
              <a:rPr lang="nl-NL" sz="3200" i="1" dirty="0" err="1" smtClean="0"/>
              <a:t>what</a:t>
            </a:r>
            <a:r>
              <a:rPr lang="nl-NL" sz="3200" i="1" dirty="0" smtClean="0"/>
              <a:t> </a:t>
            </a:r>
            <a:r>
              <a:rPr lang="nl-NL" sz="3200" i="1" dirty="0" err="1" smtClean="0"/>
              <a:t>about</a:t>
            </a:r>
            <a:r>
              <a:rPr lang="nl-NL" sz="3200" dirty="0" smtClean="0"/>
              <a:t>:</a:t>
            </a:r>
          </a:p>
          <a:p>
            <a:endParaRPr lang="nl-NL" sz="3200" dirty="0" smtClean="0"/>
          </a:p>
          <a:p>
            <a:pPr marL="914400" lvl="1" indent="-457200">
              <a:buFont typeface="Arial" panose="020B0604020202020204" pitchFamily="34" charset="0"/>
              <a:buChar char="•"/>
            </a:pPr>
            <a:r>
              <a:rPr lang="nl-NL" sz="3200" dirty="0" smtClean="0"/>
              <a:t>Continuïteit?</a:t>
            </a:r>
            <a:endParaRPr lang="nl-NL" sz="3200" dirty="0"/>
          </a:p>
          <a:p>
            <a:endParaRPr lang="nl-NL" sz="3200" dirty="0" smtClean="0"/>
          </a:p>
          <a:p>
            <a:endParaRPr lang="nl-NL" sz="3200" dirty="0" smtClean="0"/>
          </a:p>
          <a:p>
            <a:endParaRPr lang="nl-NL" sz="3200" dirty="0" smtClean="0"/>
          </a:p>
          <a:p>
            <a:endParaRPr lang="nl-NL" sz="3200" dirty="0" smtClean="0"/>
          </a:p>
          <a:p>
            <a:pPr marL="457200" indent="-457200">
              <a:buFont typeface="Wingdings" panose="05000000000000000000" pitchFamily="2" charset="2"/>
              <a:buChar char="q"/>
            </a:pPr>
            <a:endParaRPr lang="nl-NL" sz="3200" dirty="0" smtClean="0"/>
          </a:p>
          <a:p>
            <a:pPr marL="457200" indent="-457200">
              <a:buFont typeface="Wingdings" panose="05000000000000000000" pitchFamily="2" charset="2"/>
              <a:buChar char="q"/>
            </a:pPr>
            <a:endParaRPr lang="nl-NL" sz="3200" dirty="0" smtClean="0"/>
          </a:p>
          <a:p>
            <a:endParaRPr lang="nl-NL" sz="2800" dirty="0"/>
          </a:p>
        </p:txBody>
      </p:sp>
    </p:spTree>
    <p:extLst>
      <p:ext uri="{BB962C8B-B14F-4D97-AF65-F5344CB8AC3E}">
        <p14:creationId xmlns:p14="http://schemas.microsoft.com/office/powerpoint/2010/main" val="1221629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473</TotalTime>
  <Words>974</Words>
  <Application>Microsoft Office PowerPoint</Application>
  <PresentationFormat>Diavoorstelling (4:3)</PresentationFormat>
  <Paragraphs>219</Paragraphs>
  <Slides>12</Slides>
  <Notes>8</Notes>
  <HiddenSlides>0</HiddenSlides>
  <MMClips>0</MMClip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Kantoorthema</vt:lpstr>
      <vt:lpstr>Jaarvergadering 14 december 2017 Klankbord Warande </vt:lpstr>
      <vt:lpstr>Agenda</vt:lpstr>
      <vt:lpstr>Huurdersmutaties in 2017</vt:lpstr>
      <vt:lpstr>Huidige leeftijdsverdeling</vt:lpstr>
      <vt:lpstr>Ontwikkeling servicekosten</vt:lpstr>
      <vt:lpstr>Na te lezen op website</vt:lpstr>
      <vt:lpstr>Update lopende projecten </vt:lpstr>
      <vt:lpstr>Toelichting beleid</vt:lpstr>
      <vt:lpstr>Wijze van uitvoering (1)</vt:lpstr>
      <vt:lpstr>Wijze van uitvoering (2)</vt:lpstr>
      <vt:lpstr>6 x per 24 u minder patrouilles!</vt:lpstr>
      <vt:lpstr>Rondvraag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 de vries</dc:creator>
  <cp:lastModifiedBy>jan de vries</cp:lastModifiedBy>
  <cp:revision>56</cp:revision>
  <dcterms:created xsi:type="dcterms:W3CDTF">2017-10-04T18:43:17Z</dcterms:created>
  <dcterms:modified xsi:type="dcterms:W3CDTF">2018-02-23T20:04:48Z</dcterms:modified>
</cp:coreProperties>
</file>