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61" r:id="rId2"/>
    <p:sldId id="262" r:id="rId3"/>
    <p:sldId id="269" r:id="rId4"/>
    <p:sldId id="283" r:id="rId5"/>
    <p:sldId id="282" r:id="rId6"/>
    <p:sldId id="263" r:id="rId7"/>
    <p:sldId id="271" r:id="rId8"/>
    <p:sldId id="267" r:id="rId9"/>
    <p:sldId id="257" r:id="rId10"/>
    <p:sldId id="281" r:id="rId11"/>
    <p:sldId id="259" r:id="rId12"/>
    <p:sldId id="276" r:id="rId13"/>
    <p:sldId id="274" r:id="rId14"/>
    <p:sldId id="277" r:id="rId15"/>
    <p:sldId id="279" r:id="rId16"/>
    <p:sldId id="284" r:id="rId17"/>
    <p:sldId id="280" r:id="rId18"/>
    <p:sldId id="270" r:id="rId19"/>
    <p:sldId id="275" r:id="rId20"/>
    <p:sldId id="266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85305" autoAdjust="0"/>
  </p:normalViewPr>
  <p:slideViewPr>
    <p:cSldViewPr>
      <p:cViewPr>
        <p:scale>
          <a:sx n="85" d="100"/>
          <a:sy n="85" d="100"/>
        </p:scale>
        <p:origin x="-942" y="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n\Dropbox\Public\Klankbord%20Warande\Servicekostenafrekening\Svckosten2012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Blad1!$A$2:$A$9</c:f>
              <c:strCache>
                <c:ptCount val="8"/>
                <c:pt idx="0">
                  <c:v>Gp 30</c:v>
                </c:pt>
                <c:pt idx="1">
                  <c:v>Gp 40</c:v>
                </c:pt>
                <c:pt idx="2">
                  <c:v>Gp 51</c:v>
                </c:pt>
                <c:pt idx="3">
                  <c:v>Gp 53</c:v>
                </c:pt>
                <c:pt idx="4">
                  <c:v>Gp 58</c:v>
                </c:pt>
                <c:pt idx="5">
                  <c:v>Gp 60</c:v>
                </c:pt>
                <c:pt idx="6">
                  <c:v>Gp 70</c:v>
                </c:pt>
                <c:pt idx="7">
                  <c:v>SOM </c:v>
                </c:pt>
              </c:strCache>
            </c:strRef>
          </c:cat>
          <c:val>
            <c:numRef>
              <c:f>Blad1!$B$2:$B$9</c:f>
              <c:numCache>
                <c:formatCode>"€"\ #,##0</c:formatCode>
                <c:ptCount val="8"/>
                <c:pt idx="0">
                  <c:v>11992.46</c:v>
                </c:pt>
                <c:pt idx="1">
                  <c:v>10460.36</c:v>
                </c:pt>
                <c:pt idx="2">
                  <c:v>2179.42</c:v>
                </c:pt>
                <c:pt idx="3">
                  <c:v>2694.74</c:v>
                </c:pt>
                <c:pt idx="4">
                  <c:v>351.44</c:v>
                </c:pt>
                <c:pt idx="5">
                  <c:v>2836.3</c:v>
                </c:pt>
                <c:pt idx="6">
                  <c:v>541.79999999999995</c:v>
                </c:pt>
                <c:pt idx="7">
                  <c:v>31056.519999999993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Blad1!$A$2:$A$9</c:f>
              <c:strCache>
                <c:ptCount val="8"/>
                <c:pt idx="0">
                  <c:v>Gp 30</c:v>
                </c:pt>
                <c:pt idx="1">
                  <c:v>Gp 40</c:v>
                </c:pt>
                <c:pt idx="2">
                  <c:v>Gp 51</c:v>
                </c:pt>
                <c:pt idx="3">
                  <c:v>Gp 53</c:v>
                </c:pt>
                <c:pt idx="4">
                  <c:v>Gp 58</c:v>
                </c:pt>
                <c:pt idx="5">
                  <c:v>Gp 60</c:v>
                </c:pt>
                <c:pt idx="6">
                  <c:v>Gp 70</c:v>
                </c:pt>
                <c:pt idx="7">
                  <c:v>SOM </c:v>
                </c:pt>
              </c:strCache>
            </c:strRef>
          </c:cat>
          <c:val>
            <c:numRef>
              <c:f>Blad1!$C$2:$C$9</c:f>
              <c:numCache>
                <c:formatCode>"€"\ #,##0</c:formatCode>
                <c:ptCount val="8"/>
                <c:pt idx="0">
                  <c:v>15364.16</c:v>
                </c:pt>
                <c:pt idx="1">
                  <c:v>11088.18</c:v>
                </c:pt>
                <c:pt idx="2">
                  <c:v>2289.98</c:v>
                </c:pt>
                <c:pt idx="3">
                  <c:v>2812.51</c:v>
                </c:pt>
                <c:pt idx="4">
                  <c:v>611.28</c:v>
                </c:pt>
                <c:pt idx="5">
                  <c:v>3029.86</c:v>
                </c:pt>
                <c:pt idx="6">
                  <c:v>541.86</c:v>
                </c:pt>
                <c:pt idx="7">
                  <c:v>35737.83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Blad1!$A$2:$A$9</c:f>
              <c:strCache>
                <c:ptCount val="8"/>
                <c:pt idx="0">
                  <c:v>Gp 30</c:v>
                </c:pt>
                <c:pt idx="1">
                  <c:v>Gp 40</c:v>
                </c:pt>
                <c:pt idx="2">
                  <c:v>Gp 51</c:v>
                </c:pt>
                <c:pt idx="3">
                  <c:v>Gp 53</c:v>
                </c:pt>
                <c:pt idx="4">
                  <c:v>Gp 58</c:v>
                </c:pt>
                <c:pt idx="5">
                  <c:v>Gp 60</c:v>
                </c:pt>
                <c:pt idx="6">
                  <c:v>Gp 70</c:v>
                </c:pt>
                <c:pt idx="7">
                  <c:v>SOM </c:v>
                </c:pt>
              </c:strCache>
            </c:strRef>
          </c:cat>
          <c:val>
            <c:numRef>
              <c:f>Blad1!$D$2:$D$9</c:f>
              <c:numCache>
                <c:formatCode>"€"\ #,##0</c:formatCode>
                <c:ptCount val="8"/>
                <c:pt idx="0">
                  <c:v>12366.56</c:v>
                </c:pt>
                <c:pt idx="1">
                  <c:v>10839.11</c:v>
                </c:pt>
                <c:pt idx="2">
                  <c:v>2034.89</c:v>
                </c:pt>
                <c:pt idx="3">
                  <c:v>2475.7399999999998</c:v>
                </c:pt>
                <c:pt idx="4">
                  <c:v>1168.9000000000001</c:v>
                </c:pt>
                <c:pt idx="5">
                  <c:v>2928.54</c:v>
                </c:pt>
                <c:pt idx="6">
                  <c:v>541.79999999999995</c:v>
                </c:pt>
                <c:pt idx="7">
                  <c:v>32355.539999999997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Blad1!$A$2:$A$9</c:f>
              <c:strCache>
                <c:ptCount val="8"/>
                <c:pt idx="0">
                  <c:v>Gp 30</c:v>
                </c:pt>
                <c:pt idx="1">
                  <c:v>Gp 40</c:v>
                </c:pt>
                <c:pt idx="2">
                  <c:v>Gp 51</c:v>
                </c:pt>
                <c:pt idx="3">
                  <c:v>Gp 53</c:v>
                </c:pt>
                <c:pt idx="4">
                  <c:v>Gp 58</c:v>
                </c:pt>
                <c:pt idx="5">
                  <c:v>Gp 60</c:v>
                </c:pt>
                <c:pt idx="6">
                  <c:v>Gp 70</c:v>
                </c:pt>
                <c:pt idx="7">
                  <c:v>SOM </c:v>
                </c:pt>
              </c:strCache>
            </c:strRef>
          </c:cat>
          <c:val>
            <c:numRef>
              <c:f>Blad1!$E$2:$E$9</c:f>
              <c:numCache>
                <c:formatCode>"€"\ #,##0</c:formatCode>
                <c:ptCount val="8"/>
                <c:pt idx="0">
                  <c:v>12338.49</c:v>
                </c:pt>
                <c:pt idx="1">
                  <c:v>10949.69</c:v>
                </c:pt>
                <c:pt idx="2">
                  <c:v>1186.05</c:v>
                </c:pt>
                <c:pt idx="3">
                  <c:v>2506</c:v>
                </c:pt>
                <c:pt idx="4">
                  <c:v>237.49</c:v>
                </c:pt>
                <c:pt idx="5">
                  <c:v>2960.32</c:v>
                </c:pt>
                <c:pt idx="6">
                  <c:v>541.79999999999995</c:v>
                </c:pt>
                <c:pt idx="7">
                  <c:v>30719.84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Blad1!$A$2:$A$9</c:f>
              <c:strCache>
                <c:ptCount val="8"/>
                <c:pt idx="0">
                  <c:v>Gp 30</c:v>
                </c:pt>
                <c:pt idx="1">
                  <c:v>Gp 40</c:v>
                </c:pt>
                <c:pt idx="2">
                  <c:v>Gp 51</c:v>
                </c:pt>
                <c:pt idx="3">
                  <c:v>Gp 53</c:v>
                </c:pt>
                <c:pt idx="4">
                  <c:v>Gp 58</c:v>
                </c:pt>
                <c:pt idx="5">
                  <c:v>Gp 60</c:v>
                </c:pt>
                <c:pt idx="6">
                  <c:v>Gp 70</c:v>
                </c:pt>
                <c:pt idx="7">
                  <c:v>SOM </c:v>
                </c:pt>
              </c:strCache>
            </c:strRef>
          </c:cat>
          <c:val>
            <c:numRef>
              <c:f>Blad1!$F$2:$F$9</c:f>
              <c:numCache>
                <c:formatCode>"€"\ #,##0</c:formatCode>
                <c:ptCount val="8"/>
                <c:pt idx="0">
                  <c:v>11406</c:v>
                </c:pt>
                <c:pt idx="1">
                  <c:v>11098</c:v>
                </c:pt>
                <c:pt idx="2">
                  <c:v>1362</c:v>
                </c:pt>
                <c:pt idx="3">
                  <c:v>2032</c:v>
                </c:pt>
                <c:pt idx="4">
                  <c:v>345</c:v>
                </c:pt>
                <c:pt idx="5">
                  <c:v>1502</c:v>
                </c:pt>
                <c:pt idx="6">
                  <c:v>542</c:v>
                </c:pt>
                <c:pt idx="7">
                  <c:v>28287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545664"/>
        <c:axId val="100547200"/>
      </c:barChart>
      <c:catAx>
        <c:axId val="100545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0547200"/>
        <c:crosses val="autoZero"/>
        <c:auto val="1"/>
        <c:lblAlgn val="ctr"/>
        <c:lblOffset val="100"/>
        <c:noMultiLvlLbl val="0"/>
      </c:catAx>
      <c:valAx>
        <c:axId val="100547200"/>
        <c:scaling>
          <c:orientation val="minMax"/>
        </c:scaling>
        <c:delete val="0"/>
        <c:axPos val="l"/>
        <c:majorGridlines/>
        <c:numFmt formatCode="&quot;€&quot;\ #,##0" sourceLinked="1"/>
        <c:majorTickMark val="out"/>
        <c:minorTickMark val="none"/>
        <c:tickLblPos val="nextTo"/>
        <c:crossAx val="100545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Blad1!$A$2:$A$9</c:f>
              <c:strCache>
                <c:ptCount val="8"/>
                <c:pt idx="0">
                  <c:v>Gp 30</c:v>
                </c:pt>
                <c:pt idx="1">
                  <c:v>Gp 40</c:v>
                </c:pt>
                <c:pt idx="2">
                  <c:v>Gp 51</c:v>
                </c:pt>
                <c:pt idx="3">
                  <c:v>Gp 53</c:v>
                </c:pt>
                <c:pt idx="4">
                  <c:v>Gp 58</c:v>
                </c:pt>
                <c:pt idx="5">
                  <c:v>Gp 60</c:v>
                </c:pt>
                <c:pt idx="6">
                  <c:v>Gp 70</c:v>
                </c:pt>
                <c:pt idx="7">
                  <c:v>SOM </c:v>
                </c:pt>
              </c:strCache>
            </c:strRef>
          </c:cat>
          <c:val>
            <c:numRef>
              <c:f>Blad1!$B$2:$B$9</c:f>
              <c:numCache>
                <c:formatCode>"€"\ #,##0</c:formatCode>
                <c:ptCount val="8"/>
                <c:pt idx="0">
                  <c:v>11992.46</c:v>
                </c:pt>
                <c:pt idx="1">
                  <c:v>10460.36</c:v>
                </c:pt>
                <c:pt idx="2">
                  <c:v>2179.42</c:v>
                </c:pt>
                <c:pt idx="3">
                  <c:v>2694.74</c:v>
                </c:pt>
                <c:pt idx="4">
                  <c:v>351.44</c:v>
                </c:pt>
                <c:pt idx="5">
                  <c:v>2836.3</c:v>
                </c:pt>
                <c:pt idx="6">
                  <c:v>541.79999999999995</c:v>
                </c:pt>
                <c:pt idx="7">
                  <c:v>31056.519999999993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Blad1!$A$2:$A$9</c:f>
              <c:strCache>
                <c:ptCount val="8"/>
                <c:pt idx="0">
                  <c:v>Gp 30</c:v>
                </c:pt>
                <c:pt idx="1">
                  <c:v>Gp 40</c:v>
                </c:pt>
                <c:pt idx="2">
                  <c:v>Gp 51</c:v>
                </c:pt>
                <c:pt idx="3">
                  <c:v>Gp 53</c:v>
                </c:pt>
                <c:pt idx="4">
                  <c:v>Gp 58</c:v>
                </c:pt>
                <c:pt idx="5">
                  <c:v>Gp 60</c:v>
                </c:pt>
                <c:pt idx="6">
                  <c:v>Gp 70</c:v>
                </c:pt>
                <c:pt idx="7">
                  <c:v>SOM </c:v>
                </c:pt>
              </c:strCache>
            </c:strRef>
          </c:cat>
          <c:val>
            <c:numRef>
              <c:f>Blad1!$C$2:$C$9</c:f>
              <c:numCache>
                <c:formatCode>"€"\ #,##0</c:formatCode>
                <c:ptCount val="8"/>
                <c:pt idx="0">
                  <c:v>15364.16</c:v>
                </c:pt>
                <c:pt idx="1">
                  <c:v>11088.18</c:v>
                </c:pt>
                <c:pt idx="2">
                  <c:v>2289.98</c:v>
                </c:pt>
                <c:pt idx="3">
                  <c:v>2812.51</c:v>
                </c:pt>
                <c:pt idx="4">
                  <c:v>611.28</c:v>
                </c:pt>
                <c:pt idx="5">
                  <c:v>3029.86</c:v>
                </c:pt>
                <c:pt idx="6">
                  <c:v>541.86</c:v>
                </c:pt>
                <c:pt idx="7">
                  <c:v>35737.83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Blad1!$A$2:$A$9</c:f>
              <c:strCache>
                <c:ptCount val="8"/>
                <c:pt idx="0">
                  <c:v>Gp 30</c:v>
                </c:pt>
                <c:pt idx="1">
                  <c:v>Gp 40</c:v>
                </c:pt>
                <c:pt idx="2">
                  <c:v>Gp 51</c:v>
                </c:pt>
                <c:pt idx="3">
                  <c:v>Gp 53</c:v>
                </c:pt>
                <c:pt idx="4">
                  <c:v>Gp 58</c:v>
                </c:pt>
                <c:pt idx="5">
                  <c:v>Gp 60</c:v>
                </c:pt>
                <c:pt idx="6">
                  <c:v>Gp 70</c:v>
                </c:pt>
                <c:pt idx="7">
                  <c:v>SOM </c:v>
                </c:pt>
              </c:strCache>
            </c:strRef>
          </c:cat>
          <c:val>
            <c:numRef>
              <c:f>Blad1!$D$2:$D$9</c:f>
              <c:numCache>
                <c:formatCode>"€"\ #,##0</c:formatCode>
                <c:ptCount val="8"/>
                <c:pt idx="0">
                  <c:v>12366.56</c:v>
                </c:pt>
                <c:pt idx="1">
                  <c:v>10839.11</c:v>
                </c:pt>
                <c:pt idx="2">
                  <c:v>2034.89</c:v>
                </c:pt>
                <c:pt idx="3">
                  <c:v>2475.7399999999998</c:v>
                </c:pt>
                <c:pt idx="4">
                  <c:v>1168.9000000000001</c:v>
                </c:pt>
                <c:pt idx="5">
                  <c:v>2928.54</c:v>
                </c:pt>
                <c:pt idx="6">
                  <c:v>541.79999999999995</c:v>
                </c:pt>
                <c:pt idx="7">
                  <c:v>32355.539999999997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Blad1!$A$2:$A$9</c:f>
              <c:strCache>
                <c:ptCount val="8"/>
                <c:pt idx="0">
                  <c:v>Gp 30</c:v>
                </c:pt>
                <c:pt idx="1">
                  <c:v>Gp 40</c:v>
                </c:pt>
                <c:pt idx="2">
                  <c:v>Gp 51</c:v>
                </c:pt>
                <c:pt idx="3">
                  <c:v>Gp 53</c:v>
                </c:pt>
                <c:pt idx="4">
                  <c:v>Gp 58</c:v>
                </c:pt>
                <c:pt idx="5">
                  <c:v>Gp 60</c:v>
                </c:pt>
                <c:pt idx="6">
                  <c:v>Gp 70</c:v>
                </c:pt>
                <c:pt idx="7">
                  <c:v>SOM </c:v>
                </c:pt>
              </c:strCache>
            </c:strRef>
          </c:cat>
          <c:val>
            <c:numRef>
              <c:f>Blad1!$E$2:$E$9</c:f>
              <c:numCache>
                <c:formatCode>"€"\ #,##0</c:formatCode>
                <c:ptCount val="8"/>
                <c:pt idx="0">
                  <c:v>12338.49</c:v>
                </c:pt>
                <c:pt idx="1">
                  <c:v>10949.69</c:v>
                </c:pt>
                <c:pt idx="2">
                  <c:v>1186.05</c:v>
                </c:pt>
                <c:pt idx="3">
                  <c:v>2506</c:v>
                </c:pt>
                <c:pt idx="4">
                  <c:v>237.49</c:v>
                </c:pt>
                <c:pt idx="5">
                  <c:v>2960.32</c:v>
                </c:pt>
                <c:pt idx="6">
                  <c:v>541.79999999999995</c:v>
                </c:pt>
                <c:pt idx="7">
                  <c:v>30719.84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Blad1!$A$2:$A$9</c:f>
              <c:strCache>
                <c:ptCount val="8"/>
                <c:pt idx="0">
                  <c:v>Gp 30</c:v>
                </c:pt>
                <c:pt idx="1">
                  <c:v>Gp 40</c:v>
                </c:pt>
                <c:pt idx="2">
                  <c:v>Gp 51</c:v>
                </c:pt>
                <c:pt idx="3">
                  <c:v>Gp 53</c:v>
                </c:pt>
                <c:pt idx="4">
                  <c:v>Gp 58</c:v>
                </c:pt>
                <c:pt idx="5">
                  <c:v>Gp 60</c:v>
                </c:pt>
                <c:pt idx="6">
                  <c:v>Gp 70</c:v>
                </c:pt>
                <c:pt idx="7">
                  <c:v>SOM </c:v>
                </c:pt>
              </c:strCache>
            </c:strRef>
          </c:cat>
          <c:val>
            <c:numRef>
              <c:f>Blad1!$F$2:$F$9</c:f>
              <c:numCache>
                <c:formatCode>"€"\ #,##0</c:formatCode>
                <c:ptCount val="8"/>
                <c:pt idx="0">
                  <c:v>11406</c:v>
                </c:pt>
                <c:pt idx="1">
                  <c:v>11098</c:v>
                </c:pt>
                <c:pt idx="2">
                  <c:v>1362</c:v>
                </c:pt>
                <c:pt idx="3">
                  <c:v>2032</c:v>
                </c:pt>
                <c:pt idx="4">
                  <c:v>345</c:v>
                </c:pt>
                <c:pt idx="5">
                  <c:v>1502</c:v>
                </c:pt>
                <c:pt idx="6">
                  <c:v>542</c:v>
                </c:pt>
                <c:pt idx="7">
                  <c:v>28287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Blad1!$A$2:$A$9</c:f>
              <c:strCache>
                <c:ptCount val="8"/>
                <c:pt idx="0">
                  <c:v>Gp 30</c:v>
                </c:pt>
                <c:pt idx="1">
                  <c:v>Gp 40</c:v>
                </c:pt>
                <c:pt idx="2">
                  <c:v>Gp 51</c:v>
                </c:pt>
                <c:pt idx="3">
                  <c:v>Gp 53</c:v>
                </c:pt>
                <c:pt idx="4">
                  <c:v>Gp 58</c:v>
                </c:pt>
                <c:pt idx="5">
                  <c:v>Gp 60</c:v>
                </c:pt>
                <c:pt idx="6">
                  <c:v>Gp 70</c:v>
                </c:pt>
                <c:pt idx="7">
                  <c:v>SOM </c:v>
                </c:pt>
              </c:strCache>
            </c:strRef>
          </c:cat>
          <c:val>
            <c:numRef>
              <c:f>Blad1!$G$2:$G$9</c:f>
              <c:numCache>
                <c:formatCode>"€"\ #,##0</c:formatCode>
                <c:ptCount val="8"/>
                <c:pt idx="0">
                  <c:v>11085</c:v>
                </c:pt>
                <c:pt idx="1">
                  <c:v>11331</c:v>
                </c:pt>
                <c:pt idx="2">
                  <c:v>1094</c:v>
                </c:pt>
                <c:pt idx="3">
                  <c:v>2248</c:v>
                </c:pt>
                <c:pt idx="4">
                  <c:v>0</c:v>
                </c:pt>
                <c:pt idx="5">
                  <c:v>896</c:v>
                </c:pt>
                <c:pt idx="6">
                  <c:v>542</c:v>
                </c:pt>
                <c:pt idx="7">
                  <c:v>27194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73664"/>
        <c:axId val="117887744"/>
      </c:barChart>
      <c:catAx>
        <c:axId val="117873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7887744"/>
        <c:crosses val="autoZero"/>
        <c:auto val="1"/>
        <c:lblAlgn val="ctr"/>
        <c:lblOffset val="100"/>
        <c:noMultiLvlLbl val="0"/>
      </c:catAx>
      <c:valAx>
        <c:axId val="117887744"/>
        <c:scaling>
          <c:orientation val="minMax"/>
        </c:scaling>
        <c:delete val="0"/>
        <c:axPos val="l"/>
        <c:majorGridlines/>
        <c:numFmt formatCode="&quot;€&quot;\ #,##0" sourceLinked="1"/>
        <c:majorTickMark val="out"/>
        <c:minorTickMark val="none"/>
        <c:tickLblPos val="nextTo"/>
        <c:crossAx val="117873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6BF79-6E3E-47EE-9AE4-1E5657AAE9D5}" type="datetimeFigureOut">
              <a:rPr lang="nl-NL" smtClean="0"/>
              <a:t>13-12-2018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54209-9085-46D8-A107-1725AA30C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46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Nieuwe bewoners aangeschoven bij jaarvergadering; afzeggingen; verhinderd wegens ziekte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4209-9085-46D8-A107-1725AA30CA8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7512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4209-9085-46D8-A107-1725AA30CA8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89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dirty="0" smtClean="0"/>
              <a:t>Besparing</a:t>
            </a:r>
            <a:r>
              <a:rPr lang="nl-NL" baseline="0" dirty="0" smtClean="0"/>
              <a:t> op alleen </a:t>
            </a:r>
            <a:r>
              <a:rPr lang="nl-NL" baseline="0" smtClean="0"/>
              <a:t>verlichting geschat 80%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4209-9085-46D8-A107-1725AA30CA8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89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Betreft sociale</a:t>
            </a:r>
            <a:r>
              <a:rPr lang="nl-NL" baseline="0" dirty="0" smtClean="0"/>
              <a:t> en veiligheidspatrouilles en omgevingscontacten (uitwisseling informatie via andere hondenbezitters op of aangrenzend aan Zuiderpark)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4209-9085-46D8-A107-1725AA30CA8C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39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4209-9085-46D8-A107-1725AA30CA8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29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4209-9085-46D8-A107-1725AA30CA8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46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Niet verwerkt in dit overzicht</a:t>
            </a:r>
            <a:r>
              <a:rPr lang="nl-NL" baseline="0" dirty="0" smtClean="0"/>
              <a:t> het beschikbaar komen van appartement 510 per 1 januari 2019  onder gelijktijdige verhuring weer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4209-9085-46D8-A107-1725AA30CA8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46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25.000 euro is ongeveer</a:t>
            </a:r>
            <a:r>
              <a:rPr lang="nl-NL" baseline="0" dirty="0" smtClean="0"/>
              <a:t> 58 euro per maand; 35.000 euro ongeveer 68 euro per maand. </a:t>
            </a:r>
          </a:p>
          <a:p>
            <a:r>
              <a:rPr lang="nl-NL" baseline="0" dirty="0" smtClean="0"/>
              <a:t>Vuistregel 1000 euro meer of minder is ongeveer 2 euro verschil in maandkosten.</a:t>
            </a:r>
          </a:p>
          <a:p>
            <a:r>
              <a:rPr lang="nl-NL" baseline="0" dirty="0" smtClean="0"/>
              <a:t>Onder kostengroep installaties/voorzieningen valt: 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Poorten, schuif- en draaideuren (Wiek de Laat – 24u)</a:t>
            </a:r>
          </a:p>
          <a:p>
            <a:pPr marL="171450" indent="-171450">
              <a:buFontTx/>
              <a:buChar char="-"/>
            </a:pPr>
            <a:r>
              <a:rPr lang="nl-NL" baseline="0" dirty="0" err="1" smtClean="0"/>
              <a:t>Werktuigbouwk</a:t>
            </a:r>
            <a:r>
              <a:rPr lang="nl-NL" baseline="0" dirty="0" smtClean="0"/>
              <a:t>./elektr. installaties (Mansveld – 24u 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4209-9085-46D8-A107-1725AA30CA8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88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baseline="0" dirty="0" smtClean="0"/>
              <a:t> geen volledig overzicht maar illustratief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4209-9085-46D8-A107-1725AA30CA8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89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4209-9085-46D8-A107-1725AA30CA8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89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4209-9085-46D8-A107-1725AA30CA8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89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4209-9085-46D8-A107-1725AA30CA8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8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35D7C5-087A-4AB5-AFF2-76F559327F62}" type="datetime1">
              <a:rPr lang="nl-NL" smtClean="0"/>
              <a:t>13-12-2018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74731E-8981-4CD0-A06C-0945529DD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47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6763A3-0B45-4BDD-A5A9-A4ECD48CCA7E}" type="datetime1">
              <a:rPr lang="nl-NL" smtClean="0"/>
              <a:t>13-12-2018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74731E-8981-4CD0-A06C-0945529DD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61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3F4E13-4B22-4C02-B257-7ACCE782374F}" type="datetime1">
              <a:rPr lang="nl-NL" smtClean="0"/>
              <a:t>13-12-2018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74731E-8981-4CD0-A06C-0945529DD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25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1A7EF1-AF4A-418C-A3C8-D13849DBD46F}" type="datetime1">
              <a:rPr lang="nl-NL" smtClean="0"/>
              <a:t>13-12-2018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74731E-8981-4CD0-A06C-0945529DD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44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964B29-0EA8-4210-B861-912251C38D13}" type="datetime1">
              <a:rPr lang="nl-NL" smtClean="0"/>
              <a:t>13-12-2018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74731E-8981-4CD0-A06C-0945529DD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05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7C3D5-17E9-4D70-A759-82B6D819BE65}" type="datetime1">
              <a:rPr lang="nl-NL" smtClean="0"/>
              <a:t>13-12-2018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74731E-8981-4CD0-A06C-0945529DD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04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7BBF46-407B-4C37-91F7-AEF39E738AC7}" type="datetime1">
              <a:rPr lang="nl-NL" smtClean="0"/>
              <a:t>13-12-2018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74731E-8981-4CD0-A06C-0945529DD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1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A3F88936-B819-4371-9182-3198268106F7}" type="datetime1">
              <a:rPr lang="nl-NL" smtClean="0"/>
              <a:t>13-12-2018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74731E-8981-4CD0-A06C-0945529DD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91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ek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512939482"/>
              </p:ext>
            </p:extLst>
          </p:nvPr>
        </p:nvGraphicFramePr>
        <p:xfrm>
          <a:off x="611560" y="1484784"/>
          <a:ext cx="8136904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627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368BB6-4D0F-4C01-86E1-ED2FAA1BBFCE}" type="datetime1">
              <a:rPr lang="nl-NL" smtClean="0"/>
              <a:t>13-12-2018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74731E-8981-4CD0-A06C-0945529DD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90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8F66BC-C747-4A2F-8640-CAC4AAAED0C3}" type="datetime1">
              <a:rPr lang="nl-NL" smtClean="0"/>
              <a:t>13-12-2018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74731E-8981-4CD0-A06C-0945529DD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16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268"/>
            <a:ext cx="950976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5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Jaarvergadering 13 december 2018</a:t>
            </a:r>
            <a:b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Klankbord Warande 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Afbeeldingsresultaten voor afbeelding jaarverga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3741878" cy="233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19" y="2204864"/>
            <a:ext cx="2952328" cy="213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046204" y="4653136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 smtClean="0"/>
              <a:t>Voor pauze</a:t>
            </a:r>
            <a:r>
              <a:rPr lang="nl-NL" dirty="0" smtClean="0"/>
              <a:t>: </a:t>
            </a:r>
          </a:p>
          <a:p>
            <a:r>
              <a:rPr lang="nl-NL" dirty="0" smtClean="0"/>
              <a:t>geagendeerd; verplicht karakter;</a:t>
            </a:r>
          </a:p>
          <a:p>
            <a:r>
              <a:rPr lang="nl-NL" dirty="0" smtClean="0"/>
              <a:t>voornamelijk eenrichtingscommunicatie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580112" y="4653136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 smtClean="0"/>
              <a:t>Na  pauze</a:t>
            </a:r>
            <a:r>
              <a:rPr lang="nl-NL" dirty="0" smtClean="0"/>
              <a:t>: </a:t>
            </a:r>
          </a:p>
          <a:p>
            <a:r>
              <a:rPr lang="nl-NL" dirty="0"/>
              <a:t>u</a:t>
            </a:r>
            <a:r>
              <a:rPr lang="nl-NL" dirty="0" smtClean="0"/>
              <a:t>iteenlopende onderwerpen; wat ter tafel gebracht wordt;</a:t>
            </a:r>
          </a:p>
          <a:p>
            <a:r>
              <a:rPr lang="nl-NL" dirty="0" smtClean="0"/>
              <a:t> vrije discussie &amp; meningsuitwisseling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00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Ludiek intermezzo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99592" y="1772816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Afscheidsvideo mede namens bewoners </a:t>
            </a:r>
            <a:r>
              <a:rPr lang="nl-NL" sz="2800" dirty="0" err="1" smtClean="0"/>
              <a:t>Gagelboschplein</a:t>
            </a:r>
            <a:r>
              <a:rPr lang="nl-NL" sz="2800" dirty="0" smtClean="0"/>
              <a:t>  voor op wereldreis vertrekkende junior accountmanager bij </a:t>
            </a:r>
            <a:r>
              <a:rPr lang="nl-NL" sz="2800" dirty="0" err="1" smtClean="0"/>
              <a:t>vb&amp;t</a:t>
            </a:r>
            <a:r>
              <a:rPr lang="nl-NL" sz="28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2800" dirty="0" smtClean="0"/>
          </a:p>
          <a:p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16" y="3429000"/>
            <a:ext cx="1239616" cy="22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Waterlekkages!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971600" y="1427447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800" dirty="0" smtClean="0"/>
              <a:t>Openbare ruimten: HWA-problemen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800" dirty="0" smtClean="0"/>
              <a:t>Maar ook diverse lekkages in appartementen: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d</a:t>
            </a:r>
            <a:r>
              <a:rPr lang="nl-NL" sz="2800" dirty="0" smtClean="0"/>
              <a:t>akbedekking – 5</a:t>
            </a:r>
            <a:r>
              <a:rPr lang="nl-NL" sz="2800" baseline="30000" dirty="0" smtClean="0"/>
              <a:t>de</a:t>
            </a:r>
            <a:r>
              <a:rPr lang="nl-NL" sz="2800" dirty="0" smtClean="0"/>
              <a:t> etage inpandige berging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HWA  - 4</a:t>
            </a:r>
            <a:r>
              <a:rPr lang="nl-NL" sz="2800" baseline="30000" dirty="0" smtClean="0"/>
              <a:t>de</a:t>
            </a:r>
            <a:r>
              <a:rPr lang="nl-NL" sz="2800" dirty="0" smtClean="0"/>
              <a:t> etage slaapkamer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afvoer in vloer keuken/inpandige berging (3</a:t>
            </a:r>
            <a:r>
              <a:rPr lang="nl-NL" sz="2800" baseline="30000" dirty="0" smtClean="0"/>
              <a:t>de</a:t>
            </a:r>
            <a:r>
              <a:rPr lang="nl-NL" sz="2800" dirty="0" smtClean="0"/>
              <a:t> geval al)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a</a:t>
            </a:r>
            <a:r>
              <a:rPr lang="nl-NL" sz="2800" dirty="0" smtClean="0"/>
              <a:t>fgebroken warmwaterkoppelstuk aanrecht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z</a:t>
            </a:r>
            <a:r>
              <a:rPr lang="nl-NL" sz="2800" dirty="0" smtClean="0"/>
              <a:t>elf veroorzaakt: afvoer wasmachine </a:t>
            </a:r>
          </a:p>
          <a:p>
            <a:pPr lvl="1"/>
            <a:endParaRPr lang="nl-NL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2800" dirty="0" smtClean="0">
              <a:solidFill>
                <a:srgbClr val="FF0000"/>
              </a:solidFill>
            </a:endParaRP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457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paar plaatjes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2398240" cy="179868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8496" y="1605518"/>
            <a:ext cx="1820420" cy="136531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6416" y="1572979"/>
            <a:ext cx="1965804" cy="147435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0240" y="1811303"/>
            <a:ext cx="1553556" cy="116516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63363" y="4351380"/>
            <a:ext cx="2094639" cy="157097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8175" y="1623612"/>
            <a:ext cx="2373764" cy="17803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775" y="3808478"/>
            <a:ext cx="2459764" cy="1844823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49080"/>
            <a:ext cx="2755654" cy="206674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9712" y="3842606"/>
            <a:ext cx="2420762" cy="181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Update lopende projecten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971600" y="1427447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800" dirty="0"/>
              <a:t> </a:t>
            </a:r>
            <a:r>
              <a:rPr lang="nl-NL" sz="2800" dirty="0" smtClean="0"/>
              <a:t>Waterlekkage in parkeerkelder – HWA afvoer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800" dirty="0"/>
              <a:t> </a:t>
            </a:r>
            <a:r>
              <a:rPr lang="nl-NL" sz="2800" dirty="0" smtClean="0"/>
              <a:t>Brandveilig stallen en opladen </a:t>
            </a:r>
            <a:r>
              <a:rPr lang="nl-NL" sz="2800" dirty="0" err="1" smtClean="0"/>
              <a:t>scootmobielen</a:t>
            </a:r>
            <a:endParaRPr lang="nl-NL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800" dirty="0" smtClean="0"/>
              <a:t> Oplaadpalen elektrische auto’s </a:t>
            </a:r>
            <a:endParaRPr lang="nl-NL" sz="28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nl-NL" sz="2800" u="sng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800" u="sng" dirty="0" smtClean="0"/>
              <a:t>Nieuw project</a:t>
            </a:r>
            <a:r>
              <a:rPr lang="nl-NL" sz="2800" dirty="0" smtClean="0"/>
              <a:t>: verduurzaming verlichting algemene ruimten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2800" dirty="0" smtClean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0120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2304256" cy="17281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52536" y="276154"/>
            <a:ext cx="9083352" cy="1143000"/>
          </a:xfrm>
        </p:spPr>
        <p:txBody>
          <a:bodyPr/>
          <a:lstStyle/>
          <a:p>
            <a:r>
              <a:rPr lang="nl-NL" dirty="0"/>
              <a:t>V</a:t>
            </a:r>
            <a:r>
              <a:rPr lang="nl-NL" dirty="0" smtClean="0"/>
              <a:t>erbetering HWA 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27584" y="1427447"/>
            <a:ext cx="777686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Betreft lekkage  </a:t>
            </a:r>
            <a:r>
              <a:rPr lang="nl-NL" sz="2800" dirty="0" smtClean="0"/>
              <a:t>in de parkeergarage achterzijde  </a:t>
            </a:r>
            <a:r>
              <a:rPr lang="nl-NL" sz="2800" dirty="0"/>
              <a:t>bij extreme piekbuien </a:t>
            </a:r>
            <a:endParaRPr lang="nl-NL" sz="2800" dirty="0" smtClean="0"/>
          </a:p>
          <a:p>
            <a:endParaRPr lang="nl-NL" sz="2800" dirty="0"/>
          </a:p>
          <a:p>
            <a:r>
              <a:rPr lang="nl-NL" sz="2800" u="sng" dirty="0" smtClean="0"/>
              <a:t>Volgende</a:t>
            </a:r>
            <a:r>
              <a:rPr lang="nl-NL" sz="2800" dirty="0" smtClean="0"/>
              <a:t> stap:</a:t>
            </a:r>
          </a:p>
          <a:p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Aansluiting verzamelbuis HWA onder haag/achterzijde Warande  op hoofdaansluiting afwatering  terrein Zuiderpark  -  rechtstreeks op de  overloop naar het Afwateringskanaal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Uitgevoerd door T&amp;G 12 december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2800" dirty="0" smtClean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1083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867328" cy="1143000"/>
          </a:xfrm>
        </p:spPr>
        <p:txBody>
          <a:bodyPr/>
          <a:lstStyle/>
          <a:p>
            <a:r>
              <a:rPr lang="nl-NL" dirty="0" smtClean="0"/>
              <a:t>Graafwerkzaamheden  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4530" y="1858262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0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867328" cy="1143000"/>
          </a:xfrm>
        </p:spPr>
        <p:txBody>
          <a:bodyPr/>
          <a:lstStyle/>
          <a:p>
            <a:r>
              <a:rPr lang="nl-NL" dirty="0" smtClean="0"/>
              <a:t>Opladen E-auto’s  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941294" y="1340768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800" dirty="0" smtClean="0"/>
              <a:t>Uitvoeringsbeslissing genomen door Archipel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800" dirty="0" smtClean="0"/>
              <a:t>Opdracht verstrekt aan Mansveld: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Aanleg voorbereidende voeding voor autolader in parkeergarage vanaf </a:t>
            </a:r>
            <a:r>
              <a:rPr lang="nl-NL" sz="2400" dirty="0" err="1" smtClean="0"/>
              <a:t>verdelerkast</a:t>
            </a:r>
            <a:r>
              <a:rPr lang="nl-NL" sz="2400" dirty="0" smtClean="0"/>
              <a:t> tot einde garage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Op aanvraag realisatie door verlenging naar en installatie autolader op parkeervak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800" dirty="0" smtClean="0"/>
              <a:t>Autolader: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3,7kW met 4 m laadsnoer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Geïntegreerde kWh-meter voor aflezen gebruik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400" dirty="0" smtClean="0"/>
              <a:t>Huur per maand </a:t>
            </a:r>
          </a:p>
          <a:p>
            <a:endParaRPr lang="nl-NL" sz="2800" dirty="0" smtClean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5750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84447"/>
            <a:ext cx="8867328" cy="1143000"/>
          </a:xfrm>
        </p:spPr>
        <p:txBody>
          <a:bodyPr/>
          <a:lstStyle/>
          <a:p>
            <a:r>
              <a:rPr lang="nl-NL" dirty="0" smtClean="0"/>
              <a:t>Verduurzaming  verlichting 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970275" y="1192799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800" dirty="0" smtClean="0"/>
              <a:t>Archipel besluitvorming rond; (aanvang) realisatie dit jaar nog onder EU-subsidie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800" dirty="0" smtClean="0"/>
              <a:t>Betreft Warande en Leilinde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800" dirty="0" smtClean="0"/>
              <a:t>Vervangen alle lampen inclusief tl in de gemeenschappelijke ruimten door led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800" dirty="0" smtClean="0"/>
              <a:t>Uitvoering door Lampdirect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800" dirty="0" smtClean="0"/>
              <a:t>Besparing </a:t>
            </a:r>
            <a:r>
              <a:rPr lang="nl-NL" sz="2800" dirty="0"/>
              <a:t> </a:t>
            </a:r>
            <a:r>
              <a:rPr lang="nl-NL" sz="2800" dirty="0" smtClean="0"/>
              <a:t>op totale huidige stroomverbruik misschien wel van 60% ?   </a:t>
            </a:r>
          </a:p>
          <a:p>
            <a:endParaRPr lang="nl-NL" sz="2800" dirty="0"/>
          </a:p>
        </p:txBody>
      </p:sp>
      <p:sp>
        <p:nvSpPr>
          <p:cNvPr id="3" name="Vermenigvuldigen 2"/>
          <p:cNvSpPr/>
          <p:nvPr/>
        </p:nvSpPr>
        <p:spPr>
          <a:xfrm>
            <a:off x="4583324" y="83934"/>
            <a:ext cx="5400600" cy="52383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789747" y="5303149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Implementatie van dit project in december 2018 om budget-technische redenen afgeblazen door Archipel . De intentie is dit project  in het budgetjaar 2019 te realiseren .</a:t>
            </a: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PAUZE</a:t>
            </a:r>
            <a:endParaRPr lang="nl-NL" dirty="0"/>
          </a:p>
        </p:txBody>
      </p:sp>
      <p:pic>
        <p:nvPicPr>
          <p:cNvPr id="3" name="Picture 3" descr="C:\Users\User\AppData\Local\Microsoft\Windows\Temporary Internet Files\Content.IE5\ZIHG6OU4\MC90043388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77" y="249289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Vrije discussie 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331640" y="1782360"/>
            <a:ext cx="698477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/>
              <a:t>B</a:t>
            </a:r>
            <a:r>
              <a:rPr lang="nl-NL" sz="3200" dirty="0" smtClean="0"/>
              <a:t>ereikbaarheid bewoners bij (langere) afwezigheid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 smtClean="0"/>
              <a:t>Colportage (verkoop aan deur) &amp; verlenen toegang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 smtClean="0"/>
              <a:t>Verminderde zichtbaarheid bewonerscommissie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 smtClean="0"/>
              <a:t>…………..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200" dirty="0" smtClean="0"/>
          </a:p>
          <a:p>
            <a:endParaRPr lang="nl-NL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200" dirty="0" smtClean="0"/>
          </a:p>
          <a:p>
            <a:endParaRPr lang="nl-NL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2868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 de pauze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331640" y="1782360"/>
            <a:ext cx="698477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 smtClean="0"/>
              <a:t>Welkom </a:t>
            </a:r>
            <a:r>
              <a:rPr lang="nl-NL" sz="3200" dirty="0"/>
              <a:t>nieuwe bewoners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/>
              <a:t>Ons ontvallen zijn </a:t>
            </a:r>
            <a:endParaRPr lang="nl-NL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 smtClean="0"/>
              <a:t>Huurdersmutaties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 smtClean="0"/>
              <a:t>Ontwikkeling servicekosten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 smtClean="0"/>
              <a:t>Grootste probleemgebied qua woongebreken &amp; storingen  in 2018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 smtClean="0"/>
              <a:t>Update lopende projecten</a:t>
            </a:r>
          </a:p>
          <a:p>
            <a:endParaRPr lang="nl-NL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200" dirty="0" smtClean="0"/>
          </a:p>
          <a:p>
            <a:endParaRPr lang="nl-NL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907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nl-NL" dirty="0" smtClean="0"/>
              <a:t>6 x per 24 u minder patrouilles!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09" y="1484784"/>
            <a:ext cx="6620228" cy="372387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491880" y="2420888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Impact?  Vooralsnog lijkt ‘schade’ beperkt te blijven van verminderde zichtbaarheid bewonerscommissie.</a:t>
            </a:r>
          </a:p>
        </p:txBody>
      </p:sp>
    </p:spTree>
    <p:extLst>
      <p:ext uri="{BB962C8B-B14F-4D97-AF65-F5344CB8AC3E}">
        <p14:creationId xmlns:p14="http://schemas.microsoft.com/office/powerpoint/2010/main" val="10570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Discussie na de pauze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331640" y="1782360"/>
            <a:ext cx="698477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/>
              <a:t>B</a:t>
            </a:r>
            <a:r>
              <a:rPr lang="nl-NL" sz="3200" dirty="0" smtClean="0"/>
              <a:t>ereikbaarheid bewoners bij (langere) afwezigheid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 smtClean="0"/>
              <a:t>Colportage (verkoop aan deur) &amp; verlenen toegang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 smtClean="0"/>
              <a:t>Verminderde zichtbaarheid bewonerscommissie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 smtClean="0"/>
              <a:t>…………..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200" dirty="0" smtClean="0"/>
          </a:p>
          <a:p>
            <a:endParaRPr lang="nl-NL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200" dirty="0" smtClean="0"/>
          </a:p>
          <a:p>
            <a:endParaRPr lang="nl-NL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278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 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475656" y="1916832"/>
            <a:ext cx="698477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/>
              <a:t> </a:t>
            </a:r>
            <a:r>
              <a:rPr lang="nl-NL" sz="3200" dirty="0" smtClean="0"/>
              <a:t>Welkom </a:t>
            </a:r>
            <a:r>
              <a:rPr lang="nl-NL" sz="3200" dirty="0"/>
              <a:t>nieuwe </a:t>
            </a:r>
            <a:r>
              <a:rPr lang="nl-NL" sz="3200" dirty="0" smtClean="0"/>
              <a:t>bewoners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 smtClean="0">
                <a:solidFill>
                  <a:schemeClr val="bg1">
                    <a:lumMod val="85000"/>
                  </a:schemeClr>
                </a:solidFill>
              </a:rPr>
              <a:t> Ons ontvallen zijn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 smtClean="0">
                <a:solidFill>
                  <a:schemeClr val="bg1">
                    <a:lumMod val="85000"/>
                  </a:schemeClr>
                </a:solidFill>
              </a:rPr>
              <a:t> Huurdersmutaties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sz="3200" dirty="0" smtClean="0">
                <a:solidFill>
                  <a:schemeClr val="bg1">
                    <a:lumMod val="85000"/>
                  </a:schemeClr>
                </a:solidFill>
              </a:rPr>
              <a:t>Ontwikkeling servicekosten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sz="3200" dirty="0" smtClean="0">
                <a:solidFill>
                  <a:schemeClr val="bg1">
                    <a:lumMod val="85000"/>
                  </a:schemeClr>
                </a:solidFill>
              </a:rPr>
              <a:t>Grootste probleemgebied qua woongebreken &amp; storingen  in 2018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 smtClean="0">
                <a:solidFill>
                  <a:schemeClr val="bg1">
                    <a:lumMod val="85000"/>
                  </a:schemeClr>
                </a:solidFill>
              </a:rPr>
              <a:t> Update lopende projecten</a:t>
            </a:r>
          </a:p>
          <a:p>
            <a:endParaRPr lang="nl-NL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200" dirty="0" smtClean="0"/>
          </a:p>
          <a:p>
            <a:endParaRPr lang="nl-NL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9836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 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691680" y="1916832"/>
            <a:ext cx="698477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/>
              <a:t> Welkom nieuwe bewoners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 smtClean="0"/>
              <a:t> Ons ontvallen zijn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 smtClean="0">
                <a:solidFill>
                  <a:schemeClr val="bg1">
                    <a:lumMod val="85000"/>
                  </a:schemeClr>
                </a:solidFill>
              </a:rPr>
              <a:t> Huurdersmutaties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 smtClean="0">
                <a:solidFill>
                  <a:schemeClr val="bg1">
                    <a:lumMod val="85000"/>
                  </a:schemeClr>
                </a:solidFill>
              </a:rPr>
              <a:t> Ontwikkeling servicekosten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sz="3200" dirty="0" smtClean="0">
                <a:solidFill>
                  <a:schemeClr val="bg1">
                    <a:lumMod val="85000"/>
                  </a:schemeClr>
                </a:solidFill>
              </a:rPr>
              <a:t>Grootste probleemgebied qua woongebreken &amp; storingen  in 2018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dirty="0" smtClean="0">
                <a:solidFill>
                  <a:schemeClr val="bg1">
                    <a:lumMod val="85000"/>
                  </a:schemeClr>
                </a:solidFill>
              </a:rPr>
              <a:t> Update lopende projecten</a:t>
            </a:r>
          </a:p>
          <a:p>
            <a:endParaRPr lang="nl-NL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200" dirty="0" smtClean="0"/>
          </a:p>
          <a:p>
            <a:endParaRPr lang="nl-NL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2800" dirty="0"/>
          </a:p>
        </p:txBody>
      </p:sp>
      <p:sp>
        <p:nvSpPr>
          <p:cNvPr id="3" name="Rechthoek 2"/>
          <p:cNvSpPr/>
          <p:nvPr/>
        </p:nvSpPr>
        <p:spPr>
          <a:xfrm>
            <a:off x="1609229" y="1700808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nl-NL" sz="5400" b="1" i="1" cap="none" spc="0" dirty="0" smtClean="0">
                <a:ln/>
                <a:solidFill>
                  <a:schemeClr val="accent3"/>
                </a:solidFill>
                <a:effectLst/>
              </a:rPr>
              <a:t>V</a:t>
            </a:r>
            <a:endParaRPr lang="nl-NL" sz="5400" b="1" i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02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Huurdersmutaties in 2017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71500"/>
              </p:ext>
            </p:extLst>
          </p:nvPr>
        </p:nvGraphicFramePr>
        <p:xfrm>
          <a:off x="1259631" y="1484788"/>
          <a:ext cx="7128792" cy="5040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2675"/>
                <a:gridCol w="1703296"/>
                <a:gridCol w="1713315"/>
                <a:gridCol w="961860"/>
                <a:gridCol w="1367646"/>
              </a:tblGrid>
              <a:tr h="8748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 dirty="0">
                          <a:effectLst/>
                        </a:rPr>
                        <a:t>appartement 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</a:rPr>
                        <a:t>reden verhuizing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Effect op </a:t>
                      </a:r>
                      <a:br>
                        <a:rPr lang="nl-NL" sz="1100" u="none" strike="noStrike">
                          <a:effectLst/>
                        </a:rPr>
                      </a:br>
                      <a:r>
                        <a:rPr lang="nl-NL" sz="1100" u="none" strike="noStrike">
                          <a:effectLst/>
                        </a:rPr>
                        <a:t>samenstelling huurdersbestand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1657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expat 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&lt; 50 </a:t>
                      </a:r>
                      <a:r>
                        <a:rPr lang="nl-NL" sz="1100" u="none" strike="noStrike" dirty="0" err="1">
                          <a:effectLst/>
                        </a:rPr>
                        <a:t>jr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&gt; 50 </a:t>
                      </a:r>
                      <a:r>
                        <a:rPr lang="nl-NL" sz="1100" u="none" strike="noStrike" dirty="0" err="1">
                          <a:effectLst/>
                        </a:rPr>
                        <a:t>jr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16575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509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verpleging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6575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511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werk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6575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517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financieel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6575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523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koopwoning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6575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530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koopwoning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6575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535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koopwoning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6575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537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werk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6575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538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koopwoning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6575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-2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-3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3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4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Huurdersmutaties in 2018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551511"/>
              </p:ext>
            </p:extLst>
          </p:nvPr>
        </p:nvGraphicFramePr>
        <p:xfrm>
          <a:off x="1043608" y="1556792"/>
          <a:ext cx="7056783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709"/>
                <a:gridCol w="1686091"/>
                <a:gridCol w="1696008"/>
                <a:gridCol w="952144"/>
                <a:gridCol w="1353831"/>
              </a:tblGrid>
              <a:tr h="9731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 dirty="0">
                          <a:effectLst/>
                        </a:rPr>
                        <a:t>appartement 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 dirty="0">
                          <a:effectLst/>
                        </a:rPr>
                        <a:t>reden verhuizing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Effect op </a:t>
                      </a:r>
                      <a:br>
                        <a:rPr lang="nl-NL" sz="1100" u="none" strike="noStrike">
                          <a:effectLst/>
                        </a:rPr>
                      </a:br>
                      <a:r>
                        <a:rPr lang="nl-NL" sz="1100" u="none" strike="noStrike">
                          <a:effectLst/>
                        </a:rPr>
                        <a:t>samenstelling huurdersbestand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6341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expat 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&lt; 55 </a:t>
                      </a:r>
                      <a:r>
                        <a:rPr lang="nl-NL" sz="1100" u="none" strike="noStrike" dirty="0" err="1">
                          <a:effectLst/>
                        </a:rPr>
                        <a:t>jr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&gt; 55 </a:t>
                      </a:r>
                      <a:r>
                        <a:rPr lang="nl-NL" sz="1100" u="none" strike="noStrike" dirty="0" err="1">
                          <a:effectLst/>
                        </a:rPr>
                        <a:t>jr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3418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koopwoning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3418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502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koopwoning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3418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511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overlijden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3418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515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overlijden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3418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519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koopwoning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3418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539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koopwoning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3418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-2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-3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2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115616" y="638132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Trend over 2017 – 2018: uitstroom expats; toename seniorenhuurders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8905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 te lezen op website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268685"/>
            <a:ext cx="49149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7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nl-NL" dirty="0" smtClean="0"/>
              <a:t>Ontwikkeling servicekosten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028384" y="208695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</a:t>
            </a:r>
            <a:r>
              <a:rPr lang="nl-NL" sz="1200" dirty="0" smtClean="0"/>
              <a:t>er maand €68 </a:t>
            </a:r>
            <a:endParaRPr lang="nl-NL" sz="1200" dirty="0"/>
          </a:p>
        </p:txBody>
      </p:sp>
      <p:sp>
        <p:nvSpPr>
          <p:cNvPr id="5" name="Tekstvak 4"/>
          <p:cNvSpPr txBox="1"/>
          <p:nvPr/>
        </p:nvSpPr>
        <p:spPr>
          <a:xfrm>
            <a:off x="8025074" y="270892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</a:t>
            </a:r>
            <a:r>
              <a:rPr lang="nl-NL" sz="1200" dirty="0" smtClean="0"/>
              <a:t>er maand €58 </a:t>
            </a:r>
            <a:endParaRPr lang="nl-NL" sz="1200" dirty="0"/>
          </a:p>
        </p:txBody>
      </p:sp>
      <p:graphicFrame>
        <p:nvGraphicFramePr>
          <p:cNvPr id="13" name="Grafiek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64632"/>
              </p:ext>
            </p:extLst>
          </p:nvPr>
        </p:nvGraphicFramePr>
        <p:xfrm>
          <a:off x="755576" y="1556792"/>
          <a:ext cx="79928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71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692</Words>
  <Application>Microsoft Office PowerPoint</Application>
  <PresentationFormat>Diavoorstelling (4:3)</PresentationFormat>
  <Paragraphs>225</Paragraphs>
  <Slides>20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Jaarvergadering 13 december 2018 Klankbord Warande </vt:lpstr>
      <vt:lpstr>Voor de pauze</vt:lpstr>
      <vt:lpstr>Discussie na de pauze</vt:lpstr>
      <vt:lpstr>Agenda </vt:lpstr>
      <vt:lpstr>Agenda </vt:lpstr>
      <vt:lpstr>Huurdersmutaties in 2017</vt:lpstr>
      <vt:lpstr>Huurdersmutaties in 2018</vt:lpstr>
      <vt:lpstr>Na te lezen op website</vt:lpstr>
      <vt:lpstr>Ontwikkeling servicekosten</vt:lpstr>
      <vt:lpstr>Ludiek intermezzo </vt:lpstr>
      <vt:lpstr>Waterlekkages! </vt:lpstr>
      <vt:lpstr>Een paar plaatjes </vt:lpstr>
      <vt:lpstr>Update lopende projecten </vt:lpstr>
      <vt:lpstr>Verbetering HWA  </vt:lpstr>
      <vt:lpstr>Graafwerkzaamheden   </vt:lpstr>
      <vt:lpstr>Opladen E-auto’s   </vt:lpstr>
      <vt:lpstr>Verduurzaming  verlichting  </vt:lpstr>
      <vt:lpstr>PAUZE</vt:lpstr>
      <vt:lpstr>Vrije discussie </vt:lpstr>
      <vt:lpstr>6 x per 24 u minder patrouilles!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de vries</dc:creator>
  <cp:lastModifiedBy>jan de vries</cp:lastModifiedBy>
  <cp:revision>116</cp:revision>
  <dcterms:created xsi:type="dcterms:W3CDTF">2017-10-04T18:43:17Z</dcterms:created>
  <dcterms:modified xsi:type="dcterms:W3CDTF">2018-12-13T15:48:33Z</dcterms:modified>
</cp:coreProperties>
</file>