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2.xml" ContentType="application/vnd.openxmlformats-officedocument.drawingml.char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2"/>
  </p:notesMasterIdLst>
  <p:sldIdLst>
    <p:sldId id="261" r:id="rId2"/>
    <p:sldId id="262" r:id="rId3"/>
    <p:sldId id="269" r:id="rId4"/>
    <p:sldId id="283" r:id="rId5"/>
    <p:sldId id="282" r:id="rId6"/>
    <p:sldId id="263" r:id="rId7"/>
    <p:sldId id="271" r:id="rId8"/>
    <p:sldId id="267" r:id="rId9"/>
    <p:sldId id="257" r:id="rId10"/>
    <p:sldId id="281" r:id="rId11"/>
    <p:sldId id="259" r:id="rId12"/>
    <p:sldId id="276" r:id="rId13"/>
    <p:sldId id="274" r:id="rId14"/>
    <p:sldId id="277" r:id="rId15"/>
    <p:sldId id="279" r:id="rId16"/>
    <p:sldId id="284" r:id="rId17"/>
    <p:sldId id="280" r:id="rId18"/>
    <p:sldId id="270" r:id="rId19"/>
    <p:sldId id="275" r:id="rId20"/>
    <p:sldId id="266" r:id="rId21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192" autoAdjust="0"/>
    <p:restoredTop sz="85305" autoAdjust="0"/>
  </p:normalViewPr>
  <p:slideViewPr>
    <p:cSldViewPr>
      <p:cViewPr>
        <p:scale>
          <a:sx n="85" d="100"/>
          <a:sy n="85" d="100"/>
        </p:scale>
        <p:origin x="-942" y="7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.xlsx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jan\Dropbox\Public\Klankbord%20Warande\Servicekostenafrekening\Svckosten2012-2017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nl-N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Blad1!$B$1</c:f>
              <c:strCache>
                <c:ptCount val="1"/>
                <c:pt idx="0">
                  <c:v>2012</c:v>
                </c:pt>
              </c:strCache>
            </c:strRef>
          </c:tx>
          <c:invertIfNegative val="0"/>
          <c:cat>
            <c:strRef>
              <c:f>Blad1!$A$2:$A$9</c:f>
              <c:strCache>
                <c:ptCount val="8"/>
                <c:pt idx="0">
                  <c:v>Gp 30</c:v>
                </c:pt>
                <c:pt idx="1">
                  <c:v>Gp 40</c:v>
                </c:pt>
                <c:pt idx="2">
                  <c:v>Gp 51</c:v>
                </c:pt>
                <c:pt idx="3">
                  <c:v>Gp 53</c:v>
                </c:pt>
                <c:pt idx="4">
                  <c:v>Gp 58</c:v>
                </c:pt>
                <c:pt idx="5">
                  <c:v>Gp 60</c:v>
                </c:pt>
                <c:pt idx="6">
                  <c:v>Gp 70</c:v>
                </c:pt>
                <c:pt idx="7">
                  <c:v>SOM </c:v>
                </c:pt>
              </c:strCache>
            </c:strRef>
          </c:cat>
          <c:val>
            <c:numRef>
              <c:f>Blad1!$B$2:$B$9</c:f>
              <c:numCache>
                <c:formatCode>"€"\ #,##0</c:formatCode>
                <c:ptCount val="8"/>
                <c:pt idx="0">
                  <c:v>11992.46</c:v>
                </c:pt>
                <c:pt idx="1">
                  <c:v>10460.36</c:v>
                </c:pt>
                <c:pt idx="2">
                  <c:v>2179.42</c:v>
                </c:pt>
                <c:pt idx="3">
                  <c:v>2694.74</c:v>
                </c:pt>
                <c:pt idx="4">
                  <c:v>351.44</c:v>
                </c:pt>
                <c:pt idx="5">
                  <c:v>2836.3</c:v>
                </c:pt>
                <c:pt idx="6">
                  <c:v>541.79999999999995</c:v>
                </c:pt>
                <c:pt idx="7">
                  <c:v>31056.519999999993</c:v>
                </c:pt>
              </c:numCache>
            </c:numRef>
          </c:val>
        </c:ser>
        <c:ser>
          <c:idx val="1"/>
          <c:order val="1"/>
          <c:tx>
            <c:strRef>
              <c:f>Blad1!$C$1</c:f>
              <c:strCache>
                <c:ptCount val="1"/>
                <c:pt idx="0">
                  <c:v>2013</c:v>
                </c:pt>
              </c:strCache>
            </c:strRef>
          </c:tx>
          <c:invertIfNegative val="0"/>
          <c:cat>
            <c:strRef>
              <c:f>Blad1!$A$2:$A$9</c:f>
              <c:strCache>
                <c:ptCount val="8"/>
                <c:pt idx="0">
                  <c:v>Gp 30</c:v>
                </c:pt>
                <c:pt idx="1">
                  <c:v>Gp 40</c:v>
                </c:pt>
                <c:pt idx="2">
                  <c:v>Gp 51</c:v>
                </c:pt>
                <c:pt idx="3">
                  <c:v>Gp 53</c:v>
                </c:pt>
                <c:pt idx="4">
                  <c:v>Gp 58</c:v>
                </c:pt>
                <c:pt idx="5">
                  <c:v>Gp 60</c:v>
                </c:pt>
                <c:pt idx="6">
                  <c:v>Gp 70</c:v>
                </c:pt>
                <c:pt idx="7">
                  <c:v>SOM </c:v>
                </c:pt>
              </c:strCache>
            </c:strRef>
          </c:cat>
          <c:val>
            <c:numRef>
              <c:f>Blad1!$C$2:$C$9</c:f>
              <c:numCache>
                <c:formatCode>"€"\ #,##0</c:formatCode>
                <c:ptCount val="8"/>
                <c:pt idx="0">
                  <c:v>15364.16</c:v>
                </c:pt>
                <c:pt idx="1">
                  <c:v>11088.18</c:v>
                </c:pt>
                <c:pt idx="2">
                  <c:v>2289.98</c:v>
                </c:pt>
                <c:pt idx="3">
                  <c:v>2812.51</c:v>
                </c:pt>
                <c:pt idx="4">
                  <c:v>611.28</c:v>
                </c:pt>
                <c:pt idx="5">
                  <c:v>3029.86</c:v>
                </c:pt>
                <c:pt idx="6">
                  <c:v>541.86</c:v>
                </c:pt>
                <c:pt idx="7">
                  <c:v>35737.83</c:v>
                </c:pt>
              </c:numCache>
            </c:numRef>
          </c:val>
        </c:ser>
        <c:ser>
          <c:idx val="2"/>
          <c:order val="2"/>
          <c:tx>
            <c:strRef>
              <c:f>Blad1!$D$1</c:f>
              <c:strCache>
                <c:ptCount val="1"/>
                <c:pt idx="0">
                  <c:v>2014</c:v>
                </c:pt>
              </c:strCache>
            </c:strRef>
          </c:tx>
          <c:invertIfNegative val="0"/>
          <c:cat>
            <c:strRef>
              <c:f>Blad1!$A$2:$A$9</c:f>
              <c:strCache>
                <c:ptCount val="8"/>
                <c:pt idx="0">
                  <c:v>Gp 30</c:v>
                </c:pt>
                <c:pt idx="1">
                  <c:v>Gp 40</c:v>
                </c:pt>
                <c:pt idx="2">
                  <c:v>Gp 51</c:v>
                </c:pt>
                <c:pt idx="3">
                  <c:v>Gp 53</c:v>
                </c:pt>
                <c:pt idx="4">
                  <c:v>Gp 58</c:v>
                </c:pt>
                <c:pt idx="5">
                  <c:v>Gp 60</c:v>
                </c:pt>
                <c:pt idx="6">
                  <c:v>Gp 70</c:v>
                </c:pt>
                <c:pt idx="7">
                  <c:v>SOM </c:v>
                </c:pt>
              </c:strCache>
            </c:strRef>
          </c:cat>
          <c:val>
            <c:numRef>
              <c:f>Blad1!$D$2:$D$9</c:f>
              <c:numCache>
                <c:formatCode>"€"\ #,##0</c:formatCode>
                <c:ptCount val="8"/>
                <c:pt idx="0">
                  <c:v>12366.56</c:v>
                </c:pt>
                <c:pt idx="1">
                  <c:v>10839.11</c:v>
                </c:pt>
                <c:pt idx="2">
                  <c:v>2034.89</c:v>
                </c:pt>
                <c:pt idx="3">
                  <c:v>2475.7399999999998</c:v>
                </c:pt>
                <c:pt idx="4">
                  <c:v>1168.9000000000001</c:v>
                </c:pt>
                <c:pt idx="5">
                  <c:v>2928.54</c:v>
                </c:pt>
                <c:pt idx="6">
                  <c:v>541.79999999999995</c:v>
                </c:pt>
                <c:pt idx="7">
                  <c:v>32355.539999999997</c:v>
                </c:pt>
              </c:numCache>
            </c:numRef>
          </c:val>
        </c:ser>
        <c:ser>
          <c:idx val="3"/>
          <c:order val="3"/>
          <c:tx>
            <c:strRef>
              <c:f>Blad1!$E$1</c:f>
              <c:strCache>
                <c:ptCount val="1"/>
                <c:pt idx="0">
                  <c:v>2015</c:v>
                </c:pt>
              </c:strCache>
            </c:strRef>
          </c:tx>
          <c:invertIfNegative val="0"/>
          <c:cat>
            <c:strRef>
              <c:f>Blad1!$A$2:$A$9</c:f>
              <c:strCache>
                <c:ptCount val="8"/>
                <c:pt idx="0">
                  <c:v>Gp 30</c:v>
                </c:pt>
                <c:pt idx="1">
                  <c:v>Gp 40</c:v>
                </c:pt>
                <c:pt idx="2">
                  <c:v>Gp 51</c:v>
                </c:pt>
                <c:pt idx="3">
                  <c:v>Gp 53</c:v>
                </c:pt>
                <c:pt idx="4">
                  <c:v>Gp 58</c:v>
                </c:pt>
                <c:pt idx="5">
                  <c:v>Gp 60</c:v>
                </c:pt>
                <c:pt idx="6">
                  <c:v>Gp 70</c:v>
                </c:pt>
                <c:pt idx="7">
                  <c:v>SOM </c:v>
                </c:pt>
              </c:strCache>
            </c:strRef>
          </c:cat>
          <c:val>
            <c:numRef>
              <c:f>Blad1!$E$2:$E$9</c:f>
              <c:numCache>
                <c:formatCode>"€"\ #,##0</c:formatCode>
                <c:ptCount val="8"/>
                <c:pt idx="0">
                  <c:v>12338.49</c:v>
                </c:pt>
                <c:pt idx="1">
                  <c:v>10949.69</c:v>
                </c:pt>
                <c:pt idx="2">
                  <c:v>1186.05</c:v>
                </c:pt>
                <c:pt idx="3">
                  <c:v>2506</c:v>
                </c:pt>
                <c:pt idx="4">
                  <c:v>237.49</c:v>
                </c:pt>
                <c:pt idx="5">
                  <c:v>2960.32</c:v>
                </c:pt>
                <c:pt idx="6">
                  <c:v>541.79999999999995</c:v>
                </c:pt>
                <c:pt idx="7">
                  <c:v>30719.84</c:v>
                </c:pt>
              </c:numCache>
            </c:numRef>
          </c:val>
        </c:ser>
        <c:ser>
          <c:idx val="4"/>
          <c:order val="4"/>
          <c:tx>
            <c:strRef>
              <c:f>Blad1!$F$1</c:f>
              <c:strCache>
                <c:ptCount val="1"/>
                <c:pt idx="0">
                  <c:v>2016</c:v>
                </c:pt>
              </c:strCache>
            </c:strRef>
          </c:tx>
          <c:invertIfNegative val="0"/>
          <c:cat>
            <c:strRef>
              <c:f>Blad1!$A$2:$A$9</c:f>
              <c:strCache>
                <c:ptCount val="8"/>
                <c:pt idx="0">
                  <c:v>Gp 30</c:v>
                </c:pt>
                <c:pt idx="1">
                  <c:v>Gp 40</c:v>
                </c:pt>
                <c:pt idx="2">
                  <c:v>Gp 51</c:v>
                </c:pt>
                <c:pt idx="3">
                  <c:v>Gp 53</c:v>
                </c:pt>
                <c:pt idx="4">
                  <c:v>Gp 58</c:v>
                </c:pt>
                <c:pt idx="5">
                  <c:v>Gp 60</c:v>
                </c:pt>
                <c:pt idx="6">
                  <c:v>Gp 70</c:v>
                </c:pt>
                <c:pt idx="7">
                  <c:v>SOM </c:v>
                </c:pt>
              </c:strCache>
            </c:strRef>
          </c:cat>
          <c:val>
            <c:numRef>
              <c:f>Blad1!$F$2:$F$9</c:f>
              <c:numCache>
                <c:formatCode>"€"\ #,##0</c:formatCode>
                <c:ptCount val="8"/>
                <c:pt idx="0">
                  <c:v>11406</c:v>
                </c:pt>
                <c:pt idx="1">
                  <c:v>11098</c:v>
                </c:pt>
                <c:pt idx="2">
                  <c:v>1362</c:v>
                </c:pt>
                <c:pt idx="3">
                  <c:v>2032</c:v>
                </c:pt>
                <c:pt idx="4">
                  <c:v>345</c:v>
                </c:pt>
                <c:pt idx="5">
                  <c:v>1502</c:v>
                </c:pt>
                <c:pt idx="6">
                  <c:v>542</c:v>
                </c:pt>
                <c:pt idx="7">
                  <c:v>28287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00545664"/>
        <c:axId val="100547200"/>
      </c:barChart>
      <c:catAx>
        <c:axId val="100545664"/>
        <c:scaling>
          <c:orientation val="minMax"/>
        </c:scaling>
        <c:delete val="0"/>
        <c:axPos val="b"/>
        <c:majorTickMark val="out"/>
        <c:minorTickMark val="none"/>
        <c:tickLblPos val="nextTo"/>
        <c:crossAx val="100547200"/>
        <c:crosses val="autoZero"/>
        <c:auto val="1"/>
        <c:lblAlgn val="ctr"/>
        <c:lblOffset val="100"/>
        <c:noMultiLvlLbl val="0"/>
      </c:catAx>
      <c:valAx>
        <c:axId val="100547200"/>
        <c:scaling>
          <c:orientation val="minMax"/>
        </c:scaling>
        <c:delete val="0"/>
        <c:axPos val="l"/>
        <c:majorGridlines/>
        <c:numFmt formatCode="&quot;€&quot;\ #,##0" sourceLinked="1"/>
        <c:majorTickMark val="out"/>
        <c:minorTickMark val="none"/>
        <c:tickLblPos val="nextTo"/>
        <c:crossAx val="100545664"/>
        <c:crosses val="autoZero"/>
        <c:crossBetween val="between"/>
      </c:valAx>
    </c:plotArea>
    <c:legend>
      <c:legendPos val="r"/>
      <c:overlay val="0"/>
    </c:legend>
    <c:plotVisOnly val="1"/>
    <c:dispBlanksAs val="gap"/>
    <c:showDLblsOverMax val="0"/>
  </c:chart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nl-N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Blad1!$B$1</c:f>
              <c:strCache>
                <c:ptCount val="1"/>
                <c:pt idx="0">
                  <c:v>2012</c:v>
                </c:pt>
              </c:strCache>
            </c:strRef>
          </c:tx>
          <c:invertIfNegative val="0"/>
          <c:cat>
            <c:strRef>
              <c:f>Blad1!$A$2:$A$9</c:f>
              <c:strCache>
                <c:ptCount val="8"/>
                <c:pt idx="0">
                  <c:v>Gp 30</c:v>
                </c:pt>
                <c:pt idx="1">
                  <c:v>Gp 40</c:v>
                </c:pt>
                <c:pt idx="2">
                  <c:v>Gp 51</c:v>
                </c:pt>
                <c:pt idx="3">
                  <c:v>Gp 53</c:v>
                </c:pt>
                <c:pt idx="4">
                  <c:v>Gp 58</c:v>
                </c:pt>
                <c:pt idx="5">
                  <c:v>Gp 60</c:v>
                </c:pt>
                <c:pt idx="6">
                  <c:v>Gp 70</c:v>
                </c:pt>
                <c:pt idx="7">
                  <c:v>SOM </c:v>
                </c:pt>
              </c:strCache>
            </c:strRef>
          </c:cat>
          <c:val>
            <c:numRef>
              <c:f>Blad1!$B$2:$B$9</c:f>
              <c:numCache>
                <c:formatCode>"€"\ #,##0</c:formatCode>
                <c:ptCount val="8"/>
                <c:pt idx="0">
                  <c:v>11992.46</c:v>
                </c:pt>
                <c:pt idx="1">
                  <c:v>10460.36</c:v>
                </c:pt>
                <c:pt idx="2">
                  <c:v>2179.42</c:v>
                </c:pt>
                <c:pt idx="3">
                  <c:v>2694.74</c:v>
                </c:pt>
                <c:pt idx="4">
                  <c:v>351.44</c:v>
                </c:pt>
                <c:pt idx="5">
                  <c:v>2836.3</c:v>
                </c:pt>
                <c:pt idx="6">
                  <c:v>541.79999999999995</c:v>
                </c:pt>
                <c:pt idx="7">
                  <c:v>31056.519999999993</c:v>
                </c:pt>
              </c:numCache>
            </c:numRef>
          </c:val>
        </c:ser>
        <c:ser>
          <c:idx val="1"/>
          <c:order val="1"/>
          <c:tx>
            <c:strRef>
              <c:f>Blad1!$C$1</c:f>
              <c:strCache>
                <c:ptCount val="1"/>
                <c:pt idx="0">
                  <c:v>2013</c:v>
                </c:pt>
              </c:strCache>
            </c:strRef>
          </c:tx>
          <c:invertIfNegative val="0"/>
          <c:cat>
            <c:strRef>
              <c:f>Blad1!$A$2:$A$9</c:f>
              <c:strCache>
                <c:ptCount val="8"/>
                <c:pt idx="0">
                  <c:v>Gp 30</c:v>
                </c:pt>
                <c:pt idx="1">
                  <c:v>Gp 40</c:v>
                </c:pt>
                <c:pt idx="2">
                  <c:v>Gp 51</c:v>
                </c:pt>
                <c:pt idx="3">
                  <c:v>Gp 53</c:v>
                </c:pt>
                <c:pt idx="4">
                  <c:v>Gp 58</c:v>
                </c:pt>
                <c:pt idx="5">
                  <c:v>Gp 60</c:v>
                </c:pt>
                <c:pt idx="6">
                  <c:v>Gp 70</c:v>
                </c:pt>
                <c:pt idx="7">
                  <c:v>SOM </c:v>
                </c:pt>
              </c:strCache>
            </c:strRef>
          </c:cat>
          <c:val>
            <c:numRef>
              <c:f>Blad1!$C$2:$C$9</c:f>
              <c:numCache>
                <c:formatCode>"€"\ #,##0</c:formatCode>
                <c:ptCount val="8"/>
                <c:pt idx="0">
                  <c:v>15364.16</c:v>
                </c:pt>
                <c:pt idx="1">
                  <c:v>11088.18</c:v>
                </c:pt>
                <c:pt idx="2">
                  <c:v>2289.98</c:v>
                </c:pt>
                <c:pt idx="3">
                  <c:v>2812.51</c:v>
                </c:pt>
                <c:pt idx="4">
                  <c:v>611.28</c:v>
                </c:pt>
                <c:pt idx="5">
                  <c:v>3029.86</c:v>
                </c:pt>
                <c:pt idx="6">
                  <c:v>541.86</c:v>
                </c:pt>
                <c:pt idx="7">
                  <c:v>35737.83</c:v>
                </c:pt>
              </c:numCache>
            </c:numRef>
          </c:val>
        </c:ser>
        <c:ser>
          <c:idx val="2"/>
          <c:order val="2"/>
          <c:tx>
            <c:strRef>
              <c:f>Blad1!$D$1</c:f>
              <c:strCache>
                <c:ptCount val="1"/>
                <c:pt idx="0">
                  <c:v>2014</c:v>
                </c:pt>
              </c:strCache>
            </c:strRef>
          </c:tx>
          <c:invertIfNegative val="0"/>
          <c:cat>
            <c:strRef>
              <c:f>Blad1!$A$2:$A$9</c:f>
              <c:strCache>
                <c:ptCount val="8"/>
                <c:pt idx="0">
                  <c:v>Gp 30</c:v>
                </c:pt>
                <c:pt idx="1">
                  <c:v>Gp 40</c:v>
                </c:pt>
                <c:pt idx="2">
                  <c:v>Gp 51</c:v>
                </c:pt>
                <c:pt idx="3">
                  <c:v>Gp 53</c:v>
                </c:pt>
                <c:pt idx="4">
                  <c:v>Gp 58</c:v>
                </c:pt>
                <c:pt idx="5">
                  <c:v>Gp 60</c:v>
                </c:pt>
                <c:pt idx="6">
                  <c:v>Gp 70</c:v>
                </c:pt>
                <c:pt idx="7">
                  <c:v>SOM </c:v>
                </c:pt>
              </c:strCache>
            </c:strRef>
          </c:cat>
          <c:val>
            <c:numRef>
              <c:f>Blad1!$D$2:$D$9</c:f>
              <c:numCache>
                <c:formatCode>"€"\ #,##0</c:formatCode>
                <c:ptCount val="8"/>
                <c:pt idx="0">
                  <c:v>12366.56</c:v>
                </c:pt>
                <c:pt idx="1">
                  <c:v>10839.11</c:v>
                </c:pt>
                <c:pt idx="2">
                  <c:v>2034.89</c:v>
                </c:pt>
                <c:pt idx="3">
                  <c:v>2475.7399999999998</c:v>
                </c:pt>
                <c:pt idx="4">
                  <c:v>1168.9000000000001</c:v>
                </c:pt>
                <c:pt idx="5">
                  <c:v>2928.54</c:v>
                </c:pt>
                <c:pt idx="6">
                  <c:v>541.79999999999995</c:v>
                </c:pt>
                <c:pt idx="7">
                  <c:v>32355.539999999997</c:v>
                </c:pt>
              </c:numCache>
            </c:numRef>
          </c:val>
        </c:ser>
        <c:ser>
          <c:idx val="3"/>
          <c:order val="3"/>
          <c:tx>
            <c:strRef>
              <c:f>Blad1!$E$1</c:f>
              <c:strCache>
                <c:ptCount val="1"/>
                <c:pt idx="0">
                  <c:v>2015</c:v>
                </c:pt>
              </c:strCache>
            </c:strRef>
          </c:tx>
          <c:invertIfNegative val="0"/>
          <c:cat>
            <c:strRef>
              <c:f>Blad1!$A$2:$A$9</c:f>
              <c:strCache>
                <c:ptCount val="8"/>
                <c:pt idx="0">
                  <c:v>Gp 30</c:v>
                </c:pt>
                <c:pt idx="1">
                  <c:v>Gp 40</c:v>
                </c:pt>
                <c:pt idx="2">
                  <c:v>Gp 51</c:v>
                </c:pt>
                <c:pt idx="3">
                  <c:v>Gp 53</c:v>
                </c:pt>
                <c:pt idx="4">
                  <c:v>Gp 58</c:v>
                </c:pt>
                <c:pt idx="5">
                  <c:v>Gp 60</c:v>
                </c:pt>
                <c:pt idx="6">
                  <c:v>Gp 70</c:v>
                </c:pt>
                <c:pt idx="7">
                  <c:v>SOM </c:v>
                </c:pt>
              </c:strCache>
            </c:strRef>
          </c:cat>
          <c:val>
            <c:numRef>
              <c:f>Blad1!$E$2:$E$9</c:f>
              <c:numCache>
                <c:formatCode>"€"\ #,##0</c:formatCode>
                <c:ptCount val="8"/>
                <c:pt idx="0">
                  <c:v>12338.49</c:v>
                </c:pt>
                <c:pt idx="1">
                  <c:v>10949.69</c:v>
                </c:pt>
                <c:pt idx="2">
                  <c:v>1186.05</c:v>
                </c:pt>
                <c:pt idx="3">
                  <c:v>2506</c:v>
                </c:pt>
                <c:pt idx="4">
                  <c:v>237.49</c:v>
                </c:pt>
                <c:pt idx="5">
                  <c:v>2960.32</c:v>
                </c:pt>
                <c:pt idx="6">
                  <c:v>541.79999999999995</c:v>
                </c:pt>
                <c:pt idx="7">
                  <c:v>30719.84</c:v>
                </c:pt>
              </c:numCache>
            </c:numRef>
          </c:val>
        </c:ser>
        <c:ser>
          <c:idx val="4"/>
          <c:order val="4"/>
          <c:tx>
            <c:strRef>
              <c:f>Blad1!$F$1</c:f>
              <c:strCache>
                <c:ptCount val="1"/>
                <c:pt idx="0">
                  <c:v>2016</c:v>
                </c:pt>
              </c:strCache>
            </c:strRef>
          </c:tx>
          <c:invertIfNegative val="0"/>
          <c:cat>
            <c:strRef>
              <c:f>Blad1!$A$2:$A$9</c:f>
              <c:strCache>
                <c:ptCount val="8"/>
                <c:pt idx="0">
                  <c:v>Gp 30</c:v>
                </c:pt>
                <c:pt idx="1">
                  <c:v>Gp 40</c:v>
                </c:pt>
                <c:pt idx="2">
                  <c:v>Gp 51</c:v>
                </c:pt>
                <c:pt idx="3">
                  <c:v>Gp 53</c:v>
                </c:pt>
                <c:pt idx="4">
                  <c:v>Gp 58</c:v>
                </c:pt>
                <c:pt idx="5">
                  <c:v>Gp 60</c:v>
                </c:pt>
                <c:pt idx="6">
                  <c:v>Gp 70</c:v>
                </c:pt>
                <c:pt idx="7">
                  <c:v>SOM </c:v>
                </c:pt>
              </c:strCache>
            </c:strRef>
          </c:cat>
          <c:val>
            <c:numRef>
              <c:f>Blad1!$F$2:$F$9</c:f>
              <c:numCache>
                <c:formatCode>"€"\ #,##0</c:formatCode>
                <c:ptCount val="8"/>
                <c:pt idx="0">
                  <c:v>11406</c:v>
                </c:pt>
                <c:pt idx="1">
                  <c:v>11098</c:v>
                </c:pt>
                <c:pt idx="2">
                  <c:v>1362</c:v>
                </c:pt>
                <c:pt idx="3">
                  <c:v>2032</c:v>
                </c:pt>
                <c:pt idx="4">
                  <c:v>345</c:v>
                </c:pt>
                <c:pt idx="5">
                  <c:v>1502</c:v>
                </c:pt>
                <c:pt idx="6">
                  <c:v>542</c:v>
                </c:pt>
                <c:pt idx="7">
                  <c:v>28287</c:v>
                </c:pt>
              </c:numCache>
            </c:numRef>
          </c:val>
        </c:ser>
        <c:ser>
          <c:idx val="5"/>
          <c:order val="5"/>
          <c:tx>
            <c:strRef>
              <c:f>Blad1!$G$1</c:f>
              <c:strCache>
                <c:ptCount val="1"/>
                <c:pt idx="0">
                  <c:v>2017</c:v>
                </c:pt>
              </c:strCache>
            </c:strRef>
          </c:tx>
          <c:invertIfNegative val="0"/>
          <c:cat>
            <c:strRef>
              <c:f>Blad1!$A$2:$A$9</c:f>
              <c:strCache>
                <c:ptCount val="8"/>
                <c:pt idx="0">
                  <c:v>Gp 30</c:v>
                </c:pt>
                <c:pt idx="1">
                  <c:v>Gp 40</c:v>
                </c:pt>
                <c:pt idx="2">
                  <c:v>Gp 51</c:v>
                </c:pt>
                <c:pt idx="3">
                  <c:v>Gp 53</c:v>
                </c:pt>
                <c:pt idx="4">
                  <c:v>Gp 58</c:v>
                </c:pt>
                <c:pt idx="5">
                  <c:v>Gp 60</c:v>
                </c:pt>
                <c:pt idx="6">
                  <c:v>Gp 70</c:v>
                </c:pt>
                <c:pt idx="7">
                  <c:v>SOM </c:v>
                </c:pt>
              </c:strCache>
            </c:strRef>
          </c:cat>
          <c:val>
            <c:numRef>
              <c:f>Blad1!$G$2:$G$9</c:f>
              <c:numCache>
                <c:formatCode>"€"\ #,##0</c:formatCode>
                <c:ptCount val="8"/>
                <c:pt idx="0">
                  <c:v>11085</c:v>
                </c:pt>
                <c:pt idx="1">
                  <c:v>11331</c:v>
                </c:pt>
                <c:pt idx="2">
                  <c:v>1094</c:v>
                </c:pt>
                <c:pt idx="3">
                  <c:v>2248</c:v>
                </c:pt>
                <c:pt idx="4">
                  <c:v>0</c:v>
                </c:pt>
                <c:pt idx="5">
                  <c:v>896</c:v>
                </c:pt>
                <c:pt idx="6">
                  <c:v>542</c:v>
                </c:pt>
                <c:pt idx="7">
                  <c:v>27194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17873664"/>
        <c:axId val="117887744"/>
      </c:barChart>
      <c:catAx>
        <c:axId val="117873664"/>
        <c:scaling>
          <c:orientation val="minMax"/>
        </c:scaling>
        <c:delete val="0"/>
        <c:axPos val="b"/>
        <c:majorTickMark val="out"/>
        <c:minorTickMark val="none"/>
        <c:tickLblPos val="nextTo"/>
        <c:crossAx val="117887744"/>
        <c:crosses val="autoZero"/>
        <c:auto val="1"/>
        <c:lblAlgn val="ctr"/>
        <c:lblOffset val="100"/>
        <c:noMultiLvlLbl val="0"/>
      </c:catAx>
      <c:valAx>
        <c:axId val="117887744"/>
        <c:scaling>
          <c:orientation val="minMax"/>
        </c:scaling>
        <c:delete val="0"/>
        <c:axPos val="l"/>
        <c:majorGridlines/>
        <c:numFmt formatCode="&quot;€&quot;\ #,##0" sourceLinked="1"/>
        <c:majorTickMark val="out"/>
        <c:minorTickMark val="none"/>
        <c:tickLblPos val="nextTo"/>
        <c:crossAx val="117873664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F6BF79-6E3E-47EE-9AE4-1E5657AAE9D5}" type="datetimeFigureOut">
              <a:rPr lang="nl-NL" smtClean="0"/>
              <a:t>13-12-2018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9354209-9085-46D8-A107-1725AA30CA8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814625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dirty="0" smtClean="0"/>
              <a:t>Nieuwe bewoners aangeschoven bij jaarvergadering; afzeggingen; verhinderd wegens ziekte</a:t>
            </a:r>
          </a:p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354209-9085-46D8-A107-1725AA30CA8C}" type="slidenum">
              <a:rPr lang="nl-NL" smtClean="0"/>
              <a:t>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6751260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354209-9085-46D8-A107-1725AA30CA8C}" type="slidenum">
              <a:rPr lang="nl-NL" smtClean="0"/>
              <a:t>16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718912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nl-NL" dirty="0" smtClean="0"/>
              <a:t>Besparing</a:t>
            </a:r>
            <a:r>
              <a:rPr lang="nl-NL" baseline="0" dirty="0" smtClean="0"/>
              <a:t> op alleen </a:t>
            </a:r>
            <a:r>
              <a:rPr lang="nl-NL" baseline="0" smtClean="0"/>
              <a:t>verlichting geschat 80%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354209-9085-46D8-A107-1725AA30CA8C}" type="slidenum">
              <a:rPr lang="nl-NL" smtClean="0"/>
              <a:t>17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718912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 smtClean="0"/>
              <a:t>Betreft sociale</a:t>
            </a:r>
            <a:r>
              <a:rPr lang="nl-NL" baseline="0" dirty="0" smtClean="0"/>
              <a:t> en veiligheidspatrouilles en omgevingscontacten (uitwisseling informatie via andere hondenbezitters op of aangrenzend aan Zuiderpark)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354209-9085-46D8-A107-1725AA30CA8C}" type="slidenum">
              <a:rPr lang="nl-NL" smtClean="0"/>
              <a:t>20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043946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354209-9085-46D8-A107-1725AA30CA8C}" type="slidenum">
              <a:rPr lang="nl-NL" smtClean="0"/>
              <a:t>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4429395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354209-9085-46D8-A107-1725AA30CA8C}" type="slidenum">
              <a:rPr lang="nl-NL" smtClean="0"/>
              <a:t>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7246412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 smtClean="0"/>
              <a:t>Niet verwerkt in dit overzicht</a:t>
            </a:r>
            <a:r>
              <a:rPr lang="nl-NL" baseline="0" dirty="0" smtClean="0"/>
              <a:t> het beschikbaar komen van appartement 510 per 1 januari 2019  onder gelijktijdige verhuring weer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354209-9085-46D8-A107-1725AA30CA8C}" type="slidenum">
              <a:rPr lang="nl-NL" smtClean="0"/>
              <a:t>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7246412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 smtClean="0"/>
              <a:t>25.000 euro is ongeveer</a:t>
            </a:r>
            <a:r>
              <a:rPr lang="nl-NL" baseline="0" dirty="0" smtClean="0"/>
              <a:t> 58 euro per maand; 35.000 euro ongeveer 68 euro per maand. </a:t>
            </a:r>
          </a:p>
          <a:p>
            <a:r>
              <a:rPr lang="nl-NL" baseline="0" dirty="0" smtClean="0"/>
              <a:t>Vuistregel 1000 euro meer of minder is ongeveer 2 euro verschil in maandkosten.</a:t>
            </a:r>
          </a:p>
          <a:p>
            <a:r>
              <a:rPr lang="nl-NL" baseline="0" dirty="0" smtClean="0"/>
              <a:t>Onder kostengroep installaties/voorzieningen valt: </a:t>
            </a:r>
          </a:p>
          <a:p>
            <a:pPr marL="171450" indent="-171450">
              <a:buFontTx/>
              <a:buChar char="-"/>
            </a:pPr>
            <a:r>
              <a:rPr lang="nl-NL" baseline="0" dirty="0" smtClean="0"/>
              <a:t>Poorten, schuif- en draaideuren (Wiek de Laat – 24u)</a:t>
            </a:r>
          </a:p>
          <a:p>
            <a:pPr marL="171450" indent="-171450">
              <a:buFontTx/>
              <a:buChar char="-"/>
            </a:pPr>
            <a:r>
              <a:rPr lang="nl-NL" baseline="0" dirty="0" err="1" smtClean="0"/>
              <a:t>Werktuigbouwk</a:t>
            </a:r>
            <a:r>
              <a:rPr lang="nl-NL" baseline="0" dirty="0" smtClean="0"/>
              <a:t>./elektr. installaties (Mansveld – 24u )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354209-9085-46D8-A107-1725AA30CA8C}" type="slidenum">
              <a:rPr lang="nl-NL" smtClean="0"/>
              <a:t>9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0388699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nl-NL" baseline="0" dirty="0" smtClean="0"/>
              <a:t> geen volledig overzicht maar illustratief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354209-9085-46D8-A107-1725AA30CA8C}" type="slidenum">
              <a:rPr lang="nl-NL" smtClean="0"/>
              <a:t>11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718912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354209-9085-46D8-A107-1725AA30CA8C}" type="slidenum">
              <a:rPr lang="nl-NL" smtClean="0"/>
              <a:t>13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718912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354209-9085-46D8-A107-1725AA30CA8C}" type="slidenum">
              <a:rPr lang="nl-NL" smtClean="0"/>
              <a:t>14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718912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354209-9085-46D8-A107-1725AA30CA8C}" type="slidenum">
              <a:rPr lang="nl-NL" smtClean="0"/>
              <a:t>15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71891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de ondertitelstijl van het model te bewerken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135D7C5-087A-4AB5-AFF2-76F559327F62}" type="datetime1">
              <a:rPr lang="nl-NL" smtClean="0"/>
              <a:t>13-12-2018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B74731E-8981-4CD0-A06C-0945529DDAA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434798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36763A3-0B45-4BDD-A5A9-A4ECD48CCA7E}" type="datetime1">
              <a:rPr lang="nl-NL" smtClean="0"/>
              <a:t>13-12-2018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B74731E-8981-4CD0-A06C-0945529DDAA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76116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23F4E13-4B22-4C02-B257-7ACCE782374F}" type="datetime1">
              <a:rPr lang="nl-NL" smtClean="0"/>
              <a:t>13-12-2018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B74731E-8981-4CD0-A06C-0945529DDAA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542585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31A7EF1-AF4A-418C-A3C8-D13849DBD46F}" type="datetime1">
              <a:rPr lang="nl-NL" smtClean="0"/>
              <a:t>13-12-2018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B74731E-8981-4CD0-A06C-0945529DDAA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514450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9964B29-0EA8-4210-B861-912251C38D13}" type="datetime1">
              <a:rPr lang="nl-NL" smtClean="0"/>
              <a:t>13-12-2018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B74731E-8981-4CD0-A06C-0945529DDAA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080514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247C3D5-17E9-4D70-A759-82B6D819BE65}" type="datetime1">
              <a:rPr lang="nl-NL" smtClean="0"/>
              <a:t>13-12-2018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B74731E-8981-4CD0-A06C-0945529DDAA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050409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17BBF46-407B-4C37-91F7-AEF39E738AC7}" type="datetime1">
              <a:rPr lang="nl-NL" smtClean="0"/>
              <a:t>13-12-2018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B74731E-8981-4CD0-A06C-0945529DDAA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07130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Klik om de stijl te bewerken</a:t>
            </a:r>
            <a:endParaRPr lang="nl-NL" dirty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>
          <a:xfrm>
            <a:off x="467544" y="6309320"/>
            <a:ext cx="2133600" cy="365125"/>
          </a:xfrm>
          <a:prstGeom prst="rect">
            <a:avLst/>
          </a:prstGeom>
        </p:spPr>
        <p:txBody>
          <a:bodyPr/>
          <a:lstStyle/>
          <a:p>
            <a:fld id="{A3F88936-B819-4371-9182-3198268106F7}" type="datetime1">
              <a:rPr lang="nl-NL" smtClean="0"/>
              <a:t>13-12-2018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B74731E-8981-4CD0-A06C-0945529DDAA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349188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rafiek 4"/>
          <p:cNvGraphicFramePr>
            <a:graphicFrameLocks/>
          </p:cNvGraphicFramePr>
          <p:nvPr userDrawn="1">
            <p:extLst>
              <p:ext uri="{D42A27DB-BD31-4B8C-83A1-F6EECF244321}">
                <p14:modId xmlns:p14="http://schemas.microsoft.com/office/powerpoint/2010/main" val="3512939482"/>
              </p:ext>
            </p:extLst>
          </p:nvPr>
        </p:nvGraphicFramePr>
        <p:xfrm>
          <a:off x="611560" y="1484784"/>
          <a:ext cx="8136904" cy="53732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5962713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F368BB6-4D0F-4C01-86E1-ED2FAA1BBFCE}" type="datetime1">
              <a:rPr lang="nl-NL" smtClean="0"/>
              <a:t>13-12-2018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B74731E-8981-4CD0-A06C-0945529DDAA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769024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B8F66BC-C747-4A2F-8640-CAC4AAAED0C3}" type="datetime1">
              <a:rPr lang="nl-NL" smtClean="0"/>
              <a:t>13-12-2018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B74731E-8981-4CD0-A06C-0945529DDAA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081642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dirty="0" smtClean="0"/>
              <a:t>Klik om de stijl te bewerken</a:t>
            </a:r>
            <a:endParaRPr lang="nl-NL" dirty="0"/>
          </a:p>
        </p:txBody>
      </p:sp>
      <p:pic>
        <p:nvPicPr>
          <p:cNvPr id="7" name="Afbeelding 6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15268"/>
            <a:ext cx="950976" cy="1286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73550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image" Target="../media/image7.jpeg"/><Relationship Id="rId7" Type="http://schemas.openxmlformats.org/officeDocument/2006/relationships/image" Target="../media/image11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10" Type="http://schemas.openxmlformats.org/officeDocument/2006/relationships/image" Target="../media/image14.jpeg"/><Relationship Id="rId4" Type="http://schemas.openxmlformats.org/officeDocument/2006/relationships/image" Target="../media/image8.jpeg"/><Relationship Id="rId9" Type="http://schemas.openxmlformats.org/officeDocument/2006/relationships/image" Target="../media/image13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3568" y="476672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nl-NL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Jaarvergadering 13 december 2018</a:t>
            </a:r>
            <a:br>
              <a:rPr lang="nl-NL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</a:br>
            <a:r>
              <a:rPr lang="nl-NL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Klankbord Warande </a:t>
            </a:r>
            <a:endParaRPr lang="nl-NL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3074" name="Picture 2" descr="Afbeeldingsresultaten voor afbeelding jaarvergaderi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204864"/>
            <a:ext cx="3741878" cy="23392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3819" y="2204864"/>
            <a:ext cx="2952328" cy="21322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kstvak 2"/>
          <p:cNvSpPr txBox="1"/>
          <p:nvPr/>
        </p:nvSpPr>
        <p:spPr>
          <a:xfrm>
            <a:off x="1046204" y="4653136"/>
            <a:ext cx="273630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u="sng" dirty="0" smtClean="0"/>
              <a:t>Voor pauze</a:t>
            </a:r>
            <a:r>
              <a:rPr lang="nl-NL" dirty="0" smtClean="0"/>
              <a:t>: </a:t>
            </a:r>
          </a:p>
          <a:p>
            <a:r>
              <a:rPr lang="nl-NL" dirty="0" smtClean="0"/>
              <a:t>geagendeerd; verplicht karakter;</a:t>
            </a:r>
          </a:p>
          <a:p>
            <a:r>
              <a:rPr lang="nl-NL" dirty="0" smtClean="0"/>
              <a:t>voornamelijk eenrichtingscommunicatie</a:t>
            </a:r>
            <a:endParaRPr lang="nl-NL" dirty="0"/>
          </a:p>
        </p:txBody>
      </p:sp>
      <p:sp>
        <p:nvSpPr>
          <p:cNvPr id="6" name="Tekstvak 5"/>
          <p:cNvSpPr txBox="1"/>
          <p:nvPr/>
        </p:nvSpPr>
        <p:spPr>
          <a:xfrm>
            <a:off x="5580112" y="4653136"/>
            <a:ext cx="316835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u="sng" dirty="0" smtClean="0"/>
              <a:t>Na  pauze</a:t>
            </a:r>
            <a:r>
              <a:rPr lang="nl-NL" dirty="0" smtClean="0"/>
              <a:t>: </a:t>
            </a:r>
          </a:p>
          <a:p>
            <a:r>
              <a:rPr lang="nl-NL" dirty="0"/>
              <a:t>u</a:t>
            </a:r>
            <a:r>
              <a:rPr lang="nl-NL" dirty="0" smtClean="0"/>
              <a:t>iteenlopende onderwerpen; wat ter tafel gebracht wordt;</a:t>
            </a:r>
          </a:p>
          <a:p>
            <a:r>
              <a:rPr lang="nl-NL" dirty="0" smtClean="0"/>
              <a:t> vrije discussie &amp; meningsuitwisseling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230077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Ludiek intermezzo </a:t>
            </a:r>
            <a:endParaRPr lang="nl-NL" dirty="0"/>
          </a:p>
        </p:txBody>
      </p:sp>
      <p:sp>
        <p:nvSpPr>
          <p:cNvPr id="4" name="Tekstvak 3"/>
          <p:cNvSpPr txBox="1"/>
          <p:nvPr/>
        </p:nvSpPr>
        <p:spPr>
          <a:xfrm>
            <a:off x="899592" y="1772816"/>
            <a:ext cx="7776864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2800" dirty="0" smtClean="0"/>
              <a:t>Afscheidsvideo mede namens bewoners </a:t>
            </a:r>
            <a:r>
              <a:rPr lang="nl-NL" sz="2800" dirty="0" err="1" smtClean="0"/>
              <a:t>Gagelboschplein</a:t>
            </a:r>
            <a:r>
              <a:rPr lang="nl-NL" sz="2800" dirty="0" smtClean="0"/>
              <a:t>  voor op wereldreis vertrekkende junior accountmanager bij </a:t>
            </a:r>
            <a:r>
              <a:rPr lang="nl-NL" sz="2800" dirty="0" err="1" smtClean="0"/>
              <a:t>vb&amp;t</a:t>
            </a:r>
            <a:r>
              <a:rPr lang="nl-NL" sz="2800" dirty="0" smtClean="0"/>
              <a:t> 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endParaRPr lang="nl-NL" sz="2800" dirty="0" smtClean="0"/>
          </a:p>
          <a:p>
            <a:endParaRPr lang="nl-NL" sz="2800" dirty="0"/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8216" y="3429000"/>
            <a:ext cx="1239616" cy="2204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2699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Waterlekkages! </a:t>
            </a:r>
            <a:endParaRPr lang="nl-NL" dirty="0"/>
          </a:p>
        </p:txBody>
      </p:sp>
      <p:sp>
        <p:nvSpPr>
          <p:cNvPr id="4" name="Tekstvak 3"/>
          <p:cNvSpPr txBox="1"/>
          <p:nvPr/>
        </p:nvSpPr>
        <p:spPr>
          <a:xfrm>
            <a:off x="971600" y="1427447"/>
            <a:ext cx="7776864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sz="2800" dirty="0" smtClean="0"/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nl-NL" sz="2800" dirty="0" smtClean="0"/>
              <a:t>Openbare ruimten: HWA-problemen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nl-NL" sz="2800" dirty="0" smtClean="0"/>
              <a:t>Maar ook diverse lekkages in appartementen: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nl-NL" sz="2800" dirty="0"/>
              <a:t>d</a:t>
            </a:r>
            <a:r>
              <a:rPr lang="nl-NL" sz="2800" dirty="0" smtClean="0"/>
              <a:t>akbedekking – 5</a:t>
            </a:r>
            <a:r>
              <a:rPr lang="nl-NL" sz="2800" baseline="30000" dirty="0" smtClean="0"/>
              <a:t>de</a:t>
            </a:r>
            <a:r>
              <a:rPr lang="nl-NL" sz="2800" dirty="0" smtClean="0"/>
              <a:t> etage inpandige berging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nl-NL" sz="2800" dirty="0" smtClean="0"/>
              <a:t>HWA  - 4</a:t>
            </a:r>
            <a:r>
              <a:rPr lang="nl-NL" sz="2800" baseline="30000" dirty="0" smtClean="0"/>
              <a:t>de</a:t>
            </a:r>
            <a:r>
              <a:rPr lang="nl-NL" sz="2800" dirty="0" smtClean="0"/>
              <a:t> etage slaapkamer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nl-NL" sz="2800" dirty="0" smtClean="0"/>
              <a:t>afvoer in vloer keuken/inpandige berging (3</a:t>
            </a:r>
            <a:r>
              <a:rPr lang="nl-NL" sz="2800" baseline="30000" dirty="0" smtClean="0"/>
              <a:t>de</a:t>
            </a:r>
            <a:r>
              <a:rPr lang="nl-NL" sz="2800" dirty="0" smtClean="0"/>
              <a:t> geval al)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nl-NL" sz="2800" dirty="0"/>
              <a:t>a</a:t>
            </a:r>
            <a:r>
              <a:rPr lang="nl-NL" sz="2800" dirty="0" smtClean="0"/>
              <a:t>fgebroken warmwaterkoppelstuk aanrecht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nl-NL" sz="2800" dirty="0"/>
              <a:t>z</a:t>
            </a:r>
            <a:r>
              <a:rPr lang="nl-NL" sz="2800" dirty="0" smtClean="0"/>
              <a:t>elf veroorzaakt: afvoer wasmachine </a:t>
            </a:r>
          </a:p>
          <a:p>
            <a:pPr lvl="1"/>
            <a:endParaRPr lang="nl-NL" sz="2800" dirty="0" smtClean="0">
              <a:solidFill>
                <a:srgbClr val="FF0000"/>
              </a:solidFill>
            </a:endParaRPr>
          </a:p>
          <a:p>
            <a:pPr marL="457200" indent="-457200">
              <a:buFont typeface="Wingdings" panose="05000000000000000000" pitchFamily="2" charset="2"/>
              <a:buChar char="q"/>
            </a:pPr>
            <a:endParaRPr lang="nl-NL" sz="2800" dirty="0" smtClean="0">
              <a:solidFill>
                <a:srgbClr val="FF0000"/>
              </a:solidFill>
            </a:endParaRPr>
          </a:p>
          <a:p>
            <a:endParaRPr lang="nl-NL" sz="2800" dirty="0"/>
          </a:p>
        </p:txBody>
      </p:sp>
    </p:spTree>
    <p:extLst>
      <p:ext uri="{BB962C8B-B14F-4D97-AF65-F5344CB8AC3E}">
        <p14:creationId xmlns:p14="http://schemas.microsoft.com/office/powerpoint/2010/main" val="3645722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Een paar plaatjes </a:t>
            </a:r>
            <a:endParaRPr lang="nl-NL" dirty="0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340768"/>
            <a:ext cx="2398240" cy="1798680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518496" y="1605518"/>
            <a:ext cx="1820420" cy="1365315"/>
          </a:xfrm>
          <a:prstGeom prst="rect">
            <a:avLst/>
          </a:prstGeom>
        </p:spPr>
      </p:pic>
      <p:pic>
        <p:nvPicPr>
          <p:cNvPr id="11" name="Afbeelding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316416" y="1572979"/>
            <a:ext cx="1965804" cy="1474353"/>
          </a:xfrm>
          <a:prstGeom prst="rect">
            <a:avLst/>
          </a:prstGeom>
        </p:spPr>
      </p:pic>
      <p:pic>
        <p:nvPicPr>
          <p:cNvPr id="13" name="Afbeelding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090240" y="1811303"/>
            <a:ext cx="1553556" cy="1165168"/>
          </a:xfrm>
          <a:prstGeom prst="rect">
            <a:avLst/>
          </a:prstGeom>
        </p:spPr>
      </p:pic>
      <p:pic>
        <p:nvPicPr>
          <p:cNvPr id="14" name="Afbeelding 1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163363" y="4351380"/>
            <a:ext cx="2094639" cy="1570979"/>
          </a:xfrm>
          <a:prstGeom prst="rect">
            <a:avLst/>
          </a:prstGeom>
        </p:spPr>
      </p:pic>
      <p:pic>
        <p:nvPicPr>
          <p:cNvPr id="16" name="Afbeelding 1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988175" y="1623612"/>
            <a:ext cx="2373764" cy="1780323"/>
          </a:xfrm>
          <a:prstGeom prst="rect">
            <a:avLst/>
          </a:prstGeom>
        </p:spPr>
      </p:pic>
      <p:pic>
        <p:nvPicPr>
          <p:cNvPr id="3" name="Afbeelding 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14775" y="3808478"/>
            <a:ext cx="2459764" cy="1844823"/>
          </a:xfrm>
          <a:prstGeom prst="rect">
            <a:avLst/>
          </a:prstGeom>
        </p:spPr>
      </p:pic>
      <p:pic>
        <p:nvPicPr>
          <p:cNvPr id="15" name="Afbeelding 1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9992" y="4149080"/>
            <a:ext cx="2755654" cy="2066740"/>
          </a:xfrm>
          <a:prstGeom prst="rect">
            <a:avLst/>
          </a:prstGeom>
        </p:spPr>
      </p:pic>
      <p:pic>
        <p:nvPicPr>
          <p:cNvPr id="18" name="Afbeelding 17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999712" y="3842606"/>
            <a:ext cx="2420762" cy="1815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8827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Update lopende projecten </a:t>
            </a:r>
            <a:endParaRPr lang="nl-NL" dirty="0"/>
          </a:p>
        </p:txBody>
      </p:sp>
      <p:sp>
        <p:nvSpPr>
          <p:cNvPr id="4" name="Tekstvak 3"/>
          <p:cNvSpPr txBox="1"/>
          <p:nvPr/>
        </p:nvSpPr>
        <p:spPr>
          <a:xfrm>
            <a:off x="971600" y="1427447"/>
            <a:ext cx="7776864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sz="2800" dirty="0" smtClean="0"/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nl-NL" sz="2800" dirty="0"/>
              <a:t> </a:t>
            </a:r>
            <a:r>
              <a:rPr lang="nl-NL" sz="2800" dirty="0" smtClean="0"/>
              <a:t>Waterlekkage in parkeerkelder – HWA afvoer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nl-NL" sz="2800" dirty="0"/>
              <a:t> </a:t>
            </a:r>
            <a:r>
              <a:rPr lang="nl-NL" sz="2800" dirty="0" smtClean="0"/>
              <a:t>Brandveilig stallen en opladen </a:t>
            </a:r>
            <a:r>
              <a:rPr lang="nl-NL" sz="2800" dirty="0" err="1" smtClean="0"/>
              <a:t>scootmobielen</a:t>
            </a:r>
            <a:endParaRPr lang="nl-NL" sz="2800" dirty="0" smtClean="0"/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nl-NL" sz="2800" dirty="0" smtClean="0"/>
              <a:t> Oplaadpalen elektrische auto’s </a:t>
            </a:r>
            <a:endParaRPr lang="nl-NL" sz="2800" dirty="0"/>
          </a:p>
          <a:p>
            <a:pPr marL="914400" lvl="1" indent="-457200">
              <a:buFont typeface="Courier New" panose="02070309020205020404" pitchFamily="49" charset="0"/>
              <a:buChar char="o"/>
            </a:pPr>
            <a:endParaRPr lang="nl-NL" sz="2800" u="sng" dirty="0" smtClean="0"/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nl-NL" sz="2800" u="sng" dirty="0" smtClean="0"/>
              <a:t>Nieuw project</a:t>
            </a:r>
            <a:r>
              <a:rPr lang="nl-NL" sz="2800" dirty="0" smtClean="0"/>
              <a:t>: verduurzaming verlichting algemene ruimten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endParaRPr lang="nl-NL" sz="2800" dirty="0" smtClean="0"/>
          </a:p>
          <a:p>
            <a:endParaRPr lang="nl-NL" sz="2800" dirty="0"/>
          </a:p>
        </p:txBody>
      </p:sp>
    </p:spTree>
    <p:extLst>
      <p:ext uri="{BB962C8B-B14F-4D97-AF65-F5344CB8AC3E}">
        <p14:creationId xmlns:p14="http://schemas.microsoft.com/office/powerpoint/2010/main" val="4012033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1916832"/>
            <a:ext cx="2304256" cy="1728192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-252536" y="276154"/>
            <a:ext cx="9083352" cy="1143000"/>
          </a:xfrm>
        </p:spPr>
        <p:txBody>
          <a:bodyPr/>
          <a:lstStyle/>
          <a:p>
            <a:r>
              <a:rPr lang="nl-NL" dirty="0"/>
              <a:t>V</a:t>
            </a:r>
            <a:r>
              <a:rPr lang="nl-NL" dirty="0" smtClean="0"/>
              <a:t>erbetering HWA  </a:t>
            </a:r>
            <a:endParaRPr lang="nl-NL" dirty="0"/>
          </a:p>
        </p:txBody>
      </p:sp>
      <p:sp>
        <p:nvSpPr>
          <p:cNvPr id="4" name="Tekstvak 3"/>
          <p:cNvSpPr txBox="1"/>
          <p:nvPr/>
        </p:nvSpPr>
        <p:spPr>
          <a:xfrm>
            <a:off x="827584" y="1427447"/>
            <a:ext cx="7776864" cy="6555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800" dirty="0"/>
              <a:t>Betreft lekkage  </a:t>
            </a:r>
            <a:r>
              <a:rPr lang="nl-NL" sz="2800" dirty="0" smtClean="0"/>
              <a:t>in de parkeergarage achterzijde  </a:t>
            </a:r>
            <a:r>
              <a:rPr lang="nl-NL" sz="2800" dirty="0"/>
              <a:t>bij extreme piekbuien </a:t>
            </a:r>
            <a:endParaRPr lang="nl-NL" sz="2800" dirty="0" smtClean="0"/>
          </a:p>
          <a:p>
            <a:endParaRPr lang="nl-NL" sz="2800" dirty="0"/>
          </a:p>
          <a:p>
            <a:r>
              <a:rPr lang="nl-NL" sz="2800" u="sng" dirty="0" smtClean="0"/>
              <a:t>Volgende</a:t>
            </a:r>
            <a:r>
              <a:rPr lang="nl-NL" sz="2800" dirty="0" smtClean="0"/>
              <a:t> stap:</a:t>
            </a:r>
          </a:p>
          <a:p>
            <a:endParaRPr lang="nl-NL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2800" dirty="0" smtClean="0"/>
              <a:t>Aansluiting verzamelbuis HWA onder haag/achterzijde Warande  op hoofdaansluiting afwatering  terrein Zuiderpark  -  rechtstreeks op de  overloop naar het Afwateringskanaal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2800" dirty="0" smtClean="0"/>
              <a:t>Uitgevoerd door T&amp;G 12 december</a:t>
            </a:r>
          </a:p>
          <a:p>
            <a:endParaRPr lang="nl-NL" sz="2800" dirty="0"/>
          </a:p>
          <a:p>
            <a:endParaRPr lang="nl-NL" sz="2800" dirty="0"/>
          </a:p>
          <a:p>
            <a:endParaRPr lang="nl-NL" sz="2800" dirty="0" smtClean="0"/>
          </a:p>
          <a:p>
            <a:pPr marL="457200" indent="-457200">
              <a:buFont typeface="Wingdings" panose="05000000000000000000" pitchFamily="2" charset="2"/>
              <a:buChar char="q"/>
            </a:pPr>
            <a:endParaRPr lang="nl-NL" sz="2800" dirty="0" smtClean="0"/>
          </a:p>
          <a:p>
            <a:endParaRPr lang="nl-NL" sz="2800" dirty="0"/>
          </a:p>
        </p:txBody>
      </p:sp>
    </p:spTree>
    <p:extLst>
      <p:ext uri="{BB962C8B-B14F-4D97-AF65-F5344CB8AC3E}">
        <p14:creationId xmlns:p14="http://schemas.microsoft.com/office/powerpoint/2010/main" val="3108334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867328" cy="1143000"/>
          </a:xfrm>
        </p:spPr>
        <p:txBody>
          <a:bodyPr/>
          <a:lstStyle/>
          <a:p>
            <a:r>
              <a:rPr lang="nl-NL" dirty="0" smtClean="0"/>
              <a:t>Graafwerkzaamheden   </a:t>
            </a:r>
            <a:endParaRPr lang="nl-NL" dirty="0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984530" y="1858262"/>
            <a:ext cx="5292080" cy="3969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3909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867328" cy="1143000"/>
          </a:xfrm>
        </p:spPr>
        <p:txBody>
          <a:bodyPr/>
          <a:lstStyle/>
          <a:p>
            <a:r>
              <a:rPr lang="nl-NL" dirty="0" smtClean="0"/>
              <a:t>Opladen E-auto’s   </a:t>
            </a:r>
            <a:endParaRPr lang="nl-NL" dirty="0"/>
          </a:p>
        </p:txBody>
      </p:sp>
      <p:sp>
        <p:nvSpPr>
          <p:cNvPr id="4" name="Tekstvak 3"/>
          <p:cNvSpPr txBox="1"/>
          <p:nvPr/>
        </p:nvSpPr>
        <p:spPr>
          <a:xfrm>
            <a:off x="941294" y="1340768"/>
            <a:ext cx="7776864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sz="2800" dirty="0" smtClean="0"/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nl-NL" sz="2800" dirty="0" smtClean="0"/>
              <a:t>Uitvoeringsbeslissing genomen door Archipel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nl-NL" sz="2800" dirty="0" smtClean="0"/>
              <a:t>Opdracht verstrekt aan Mansveld: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nl-NL" sz="2400" dirty="0" smtClean="0"/>
              <a:t>Aanleg voorbereidende voeding voor autolader in parkeergarage vanaf </a:t>
            </a:r>
            <a:r>
              <a:rPr lang="nl-NL" sz="2400" dirty="0" err="1" smtClean="0"/>
              <a:t>verdelerkast</a:t>
            </a:r>
            <a:r>
              <a:rPr lang="nl-NL" sz="2400" dirty="0" smtClean="0"/>
              <a:t> tot einde garage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nl-NL" sz="2400" dirty="0" smtClean="0"/>
              <a:t>Op aanvraag realisatie door verlenging naar en installatie autolader op parkeervak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nl-NL" sz="2800" dirty="0" smtClean="0"/>
              <a:t>Autolader: 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nl-NL" sz="2400" dirty="0" smtClean="0"/>
              <a:t>3,7kW met 4 m laadsnoer  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nl-NL" sz="2400" dirty="0" smtClean="0"/>
              <a:t>Geïntegreerde kWh-meter voor aflezen gebruik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nl-NL" sz="2400" dirty="0" smtClean="0"/>
              <a:t>Huur per maand </a:t>
            </a:r>
          </a:p>
          <a:p>
            <a:endParaRPr lang="nl-NL" sz="2800" dirty="0" smtClean="0"/>
          </a:p>
          <a:p>
            <a:endParaRPr lang="nl-NL" sz="2800" dirty="0"/>
          </a:p>
        </p:txBody>
      </p:sp>
    </p:spTree>
    <p:extLst>
      <p:ext uri="{BB962C8B-B14F-4D97-AF65-F5344CB8AC3E}">
        <p14:creationId xmlns:p14="http://schemas.microsoft.com/office/powerpoint/2010/main" val="575006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11560" y="284447"/>
            <a:ext cx="8867328" cy="1143000"/>
          </a:xfrm>
        </p:spPr>
        <p:txBody>
          <a:bodyPr/>
          <a:lstStyle/>
          <a:p>
            <a:r>
              <a:rPr lang="nl-NL" dirty="0" smtClean="0"/>
              <a:t>Verduurzaming  verlichting  </a:t>
            </a:r>
            <a:endParaRPr lang="nl-NL" dirty="0"/>
          </a:p>
        </p:txBody>
      </p:sp>
      <p:sp>
        <p:nvSpPr>
          <p:cNvPr id="4" name="Tekstvak 3"/>
          <p:cNvSpPr txBox="1"/>
          <p:nvPr/>
        </p:nvSpPr>
        <p:spPr>
          <a:xfrm>
            <a:off x="970275" y="1192799"/>
            <a:ext cx="7776864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sz="2800" dirty="0" smtClean="0"/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nl-NL" sz="2800" dirty="0" smtClean="0"/>
              <a:t>Archipel besluitvorming rond; (aanvang) realisatie dit jaar nog onder EU-subsidie 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nl-NL" sz="2800" dirty="0" smtClean="0"/>
              <a:t>Betreft Warande en Leilinde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nl-NL" sz="2800" dirty="0" smtClean="0"/>
              <a:t>Vervangen alle lampen inclusief tl in de gemeenschappelijke ruimten door led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nl-NL" sz="2800" dirty="0" smtClean="0"/>
              <a:t>Uitvoering door Lampdirect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nl-NL" sz="2800" dirty="0" smtClean="0"/>
              <a:t>Besparing </a:t>
            </a:r>
            <a:r>
              <a:rPr lang="nl-NL" sz="2800" dirty="0"/>
              <a:t> </a:t>
            </a:r>
            <a:r>
              <a:rPr lang="nl-NL" sz="2800" dirty="0" smtClean="0"/>
              <a:t>op totale huidige stroomverbruik misschien wel van 60% ?   </a:t>
            </a:r>
          </a:p>
          <a:p>
            <a:endParaRPr lang="nl-NL" sz="2800" dirty="0"/>
          </a:p>
        </p:txBody>
      </p:sp>
      <p:sp>
        <p:nvSpPr>
          <p:cNvPr id="3" name="Vermenigvuldigen 2"/>
          <p:cNvSpPr/>
          <p:nvPr/>
        </p:nvSpPr>
        <p:spPr>
          <a:xfrm>
            <a:off x="4583324" y="83934"/>
            <a:ext cx="5400600" cy="5238306"/>
          </a:xfrm>
          <a:prstGeom prst="mathMultiply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" name="Tekstvak 4"/>
          <p:cNvSpPr txBox="1"/>
          <p:nvPr/>
        </p:nvSpPr>
        <p:spPr>
          <a:xfrm>
            <a:off x="1789747" y="5303149"/>
            <a:ext cx="662473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b="1" dirty="0" smtClean="0">
                <a:solidFill>
                  <a:srgbClr val="FF0000"/>
                </a:solidFill>
              </a:rPr>
              <a:t>Implementatie van dit project in december 2018 om budget-technische redenen afgeblazen door Archipel . De intentie is dit project  in het budgetjaar 2019 te realiseren .</a:t>
            </a:r>
            <a:endParaRPr lang="nl-NL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1550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PAUZE</a:t>
            </a:r>
            <a:endParaRPr lang="nl-NL" dirty="0"/>
          </a:p>
        </p:txBody>
      </p:sp>
      <p:pic>
        <p:nvPicPr>
          <p:cNvPr id="3" name="Picture 3" descr="C:\Users\User\AppData\Local\Microsoft\Windows\Temporary Internet Files\Content.IE5\ZIHG6OU4\MC900433885[1]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7577" y="2492896"/>
            <a:ext cx="2664296" cy="2664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55011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Vrije discussie </a:t>
            </a:r>
            <a:endParaRPr lang="nl-NL" dirty="0"/>
          </a:p>
        </p:txBody>
      </p:sp>
      <p:sp>
        <p:nvSpPr>
          <p:cNvPr id="6" name="Tekstvak 5"/>
          <p:cNvSpPr txBox="1"/>
          <p:nvPr/>
        </p:nvSpPr>
        <p:spPr>
          <a:xfrm>
            <a:off x="1331640" y="1782360"/>
            <a:ext cx="6984776" cy="64325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q"/>
            </a:pPr>
            <a:r>
              <a:rPr lang="nl-NL" sz="3200" dirty="0"/>
              <a:t>B</a:t>
            </a:r>
            <a:r>
              <a:rPr lang="nl-NL" sz="3200" dirty="0" smtClean="0"/>
              <a:t>ereikbaarheid bewoners bij (langere) afwezigheid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nl-NL" sz="3200" dirty="0" smtClean="0"/>
              <a:t>Colportage (verkoop aan deur) &amp; verlenen toegang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nl-NL" sz="3200" dirty="0" smtClean="0"/>
              <a:t>Verminderde zichtbaarheid bewonerscommissie 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nl-NL" sz="3200" dirty="0" smtClean="0"/>
              <a:t>…………..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endParaRPr lang="nl-NL" sz="3200" dirty="0" smtClean="0"/>
          </a:p>
          <a:p>
            <a:endParaRPr lang="nl-NL" sz="3200" dirty="0" smtClean="0"/>
          </a:p>
          <a:p>
            <a:pPr marL="457200" indent="-457200">
              <a:buFont typeface="Wingdings" panose="05000000000000000000" pitchFamily="2" charset="2"/>
              <a:buChar char="q"/>
            </a:pPr>
            <a:endParaRPr lang="nl-NL" sz="3200" dirty="0" smtClean="0"/>
          </a:p>
          <a:p>
            <a:pPr marL="457200" indent="-457200">
              <a:buFont typeface="Wingdings" panose="05000000000000000000" pitchFamily="2" charset="2"/>
              <a:buChar char="q"/>
            </a:pPr>
            <a:endParaRPr lang="nl-NL" sz="3200" dirty="0" smtClean="0"/>
          </a:p>
          <a:p>
            <a:endParaRPr lang="nl-NL" sz="3200" dirty="0" smtClean="0"/>
          </a:p>
          <a:p>
            <a:pPr marL="457200" indent="-457200">
              <a:buFont typeface="Wingdings" panose="05000000000000000000" pitchFamily="2" charset="2"/>
              <a:buChar char="q"/>
            </a:pPr>
            <a:endParaRPr lang="nl-NL" sz="2800" dirty="0"/>
          </a:p>
        </p:txBody>
      </p:sp>
    </p:spTree>
    <p:extLst>
      <p:ext uri="{BB962C8B-B14F-4D97-AF65-F5344CB8AC3E}">
        <p14:creationId xmlns:p14="http://schemas.microsoft.com/office/powerpoint/2010/main" val="2286805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Voor de pauze</a:t>
            </a:r>
            <a:endParaRPr lang="nl-NL" dirty="0"/>
          </a:p>
        </p:txBody>
      </p:sp>
      <p:sp>
        <p:nvSpPr>
          <p:cNvPr id="6" name="Tekstvak 5"/>
          <p:cNvSpPr txBox="1"/>
          <p:nvPr/>
        </p:nvSpPr>
        <p:spPr>
          <a:xfrm>
            <a:off x="1331640" y="1782360"/>
            <a:ext cx="6984776" cy="59400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q"/>
            </a:pPr>
            <a:r>
              <a:rPr lang="nl-NL" sz="3200" dirty="0" smtClean="0"/>
              <a:t>Welkom </a:t>
            </a:r>
            <a:r>
              <a:rPr lang="nl-NL" sz="3200" dirty="0"/>
              <a:t>nieuwe bewoners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nl-NL" sz="3200" dirty="0"/>
              <a:t>Ons ontvallen zijn </a:t>
            </a:r>
            <a:endParaRPr lang="nl-NL" sz="3200" dirty="0" smtClean="0"/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nl-NL" sz="3200" dirty="0" smtClean="0"/>
              <a:t>Huurdersmutaties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nl-NL" sz="3200" dirty="0" smtClean="0"/>
              <a:t>Ontwikkeling servicekosten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nl-NL" sz="3200" dirty="0" smtClean="0"/>
              <a:t>Grootste probleemgebied qua woongebreken &amp; storingen  in 2018 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nl-NL" sz="3200" dirty="0" smtClean="0"/>
              <a:t>Update lopende projecten</a:t>
            </a:r>
          </a:p>
          <a:p>
            <a:endParaRPr lang="nl-NL" sz="3200" dirty="0" smtClean="0"/>
          </a:p>
          <a:p>
            <a:pPr marL="457200" indent="-457200">
              <a:buFont typeface="Wingdings" panose="05000000000000000000" pitchFamily="2" charset="2"/>
              <a:buChar char="q"/>
            </a:pPr>
            <a:endParaRPr lang="nl-NL" sz="3200" dirty="0" smtClean="0"/>
          </a:p>
          <a:p>
            <a:pPr marL="457200" indent="-457200">
              <a:buFont typeface="Wingdings" panose="05000000000000000000" pitchFamily="2" charset="2"/>
              <a:buChar char="q"/>
            </a:pPr>
            <a:endParaRPr lang="nl-NL" sz="3200" dirty="0" smtClean="0"/>
          </a:p>
          <a:p>
            <a:endParaRPr lang="nl-NL" sz="3200" dirty="0" smtClean="0"/>
          </a:p>
          <a:p>
            <a:pPr marL="457200" indent="-457200">
              <a:buFont typeface="Wingdings" panose="05000000000000000000" pitchFamily="2" charset="2"/>
              <a:buChar char="q"/>
            </a:pPr>
            <a:endParaRPr lang="nl-NL" sz="2800" dirty="0"/>
          </a:p>
        </p:txBody>
      </p:sp>
    </p:spTree>
    <p:extLst>
      <p:ext uri="{BB962C8B-B14F-4D97-AF65-F5344CB8AC3E}">
        <p14:creationId xmlns:p14="http://schemas.microsoft.com/office/powerpoint/2010/main" val="3590782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14400" y="260648"/>
            <a:ext cx="8229600" cy="1143000"/>
          </a:xfrm>
        </p:spPr>
        <p:txBody>
          <a:bodyPr/>
          <a:lstStyle/>
          <a:p>
            <a:r>
              <a:rPr lang="nl-NL" dirty="0" smtClean="0"/>
              <a:t>6 x per 24 u minder patrouilles!</a:t>
            </a:r>
            <a:endParaRPr lang="nl-NL" dirty="0"/>
          </a:p>
        </p:txBody>
      </p:sp>
      <p:pic>
        <p:nvPicPr>
          <p:cNvPr id="3" name="Afbeelding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0609" y="1484784"/>
            <a:ext cx="6620228" cy="3723878"/>
          </a:xfrm>
          <a:prstGeom prst="rect">
            <a:avLst/>
          </a:prstGeom>
        </p:spPr>
      </p:pic>
      <p:sp>
        <p:nvSpPr>
          <p:cNvPr id="4" name="Tekstvak 3"/>
          <p:cNvSpPr txBox="1"/>
          <p:nvPr/>
        </p:nvSpPr>
        <p:spPr>
          <a:xfrm>
            <a:off x="3491880" y="2420888"/>
            <a:ext cx="417646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dirty="0" smtClean="0">
                <a:solidFill>
                  <a:schemeClr val="bg1"/>
                </a:solidFill>
              </a:rPr>
              <a:t>Impact?  Vooralsnog lijkt ‘schade’ beperkt te blijven van verminderde zichtbaarheid bewonerscommissie.</a:t>
            </a:r>
          </a:p>
        </p:txBody>
      </p:sp>
    </p:spTree>
    <p:extLst>
      <p:ext uri="{BB962C8B-B14F-4D97-AF65-F5344CB8AC3E}">
        <p14:creationId xmlns:p14="http://schemas.microsoft.com/office/powerpoint/2010/main" val="10570442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Discussie na de pauze</a:t>
            </a:r>
            <a:endParaRPr lang="nl-NL" dirty="0"/>
          </a:p>
        </p:txBody>
      </p:sp>
      <p:sp>
        <p:nvSpPr>
          <p:cNvPr id="6" name="Tekstvak 5"/>
          <p:cNvSpPr txBox="1"/>
          <p:nvPr/>
        </p:nvSpPr>
        <p:spPr>
          <a:xfrm>
            <a:off x="1331640" y="1782360"/>
            <a:ext cx="6984776" cy="64325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q"/>
            </a:pPr>
            <a:r>
              <a:rPr lang="nl-NL" sz="3200" dirty="0"/>
              <a:t>B</a:t>
            </a:r>
            <a:r>
              <a:rPr lang="nl-NL" sz="3200" dirty="0" smtClean="0"/>
              <a:t>ereikbaarheid bewoners bij (langere) afwezigheid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nl-NL" sz="3200" dirty="0" smtClean="0"/>
              <a:t>Colportage (verkoop aan deur) &amp; verlenen toegang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nl-NL" sz="3200" dirty="0" smtClean="0"/>
              <a:t>Verminderde zichtbaarheid bewonerscommissie 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nl-NL" sz="3200" dirty="0" smtClean="0"/>
              <a:t>…………..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endParaRPr lang="nl-NL" sz="3200" dirty="0" smtClean="0"/>
          </a:p>
          <a:p>
            <a:endParaRPr lang="nl-NL" sz="3200" dirty="0" smtClean="0"/>
          </a:p>
          <a:p>
            <a:pPr marL="457200" indent="-457200">
              <a:buFont typeface="Wingdings" panose="05000000000000000000" pitchFamily="2" charset="2"/>
              <a:buChar char="q"/>
            </a:pPr>
            <a:endParaRPr lang="nl-NL" sz="3200" dirty="0" smtClean="0"/>
          </a:p>
          <a:p>
            <a:pPr marL="457200" indent="-457200">
              <a:buFont typeface="Wingdings" panose="05000000000000000000" pitchFamily="2" charset="2"/>
              <a:buChar char="q"/>
            </a:pPr>
            <a:endParaRPr lang="nl-NL" sz="3200" dirty="0" smtClean="0"/>
          </a:p>
          <a:p>
            <a:endParaRPr lang="nl-NL" sz="3200" dirty="0" smtClean="0"/>
          </a:p>
          <a:p>
            <a:pPr marL="457200" indent="-457200">
              <a:buFont typeface="Wingdings" panose="05000000000000000000" pitchFamily="2" charset="2"/>
              <a:buChar char="q"/>
            </a:pPr>
            <a:endParaRPr lang="nl-NL" sz="2800" dirty="0"/>
          </a:p>
        </p:txBody>
      </p:sp>
    </p:spTree>
    <p:extLst>
      <p:ext uri="{BB962C8B-B14F-4D97-AF65-F5344CB8AC3E}">
        <p14:creationId xmlns:p14="http://schemas.microsoft.com/office/powerpoint/2010/main" val="3027803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Agenda </a:t>
            </a:r>
            <a:endParaRPr lang="nl-NL" dirty="0"/>
          </a:p>
        </p:txBody>
      </p:sp>
      <p:sp>
        <p:nvSpPr>
          <p:cNvPr id="6" name="Tekstvak 5"/>
          <p:cNvSpPr txBox="1"/>
          <p:nvPr/>
        </p:nvSpPr>
        <p:spPr>
          <a:xfrm>
            <a:off x="1475656" y="1916832"/>
            <a:ext cx="6984776" cy="59400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q"/>
            </a:pPr>
            <a:r>
              <a:rPr lang="nl-NL" sz="3200" dirty="0"/>
              <a:t> </a:t>
            </a:r>
            <a:r>
              <a:rPr lang="nl-NL" sz="3200" dirty="0" smtClean="0"/>
              <a:t>Welkom </a:t>
            </a:r>
            <a:r>
              <a:rPr lang="nl-NL" sz="3200" dirty="0"/>
              <a:t>nieuwe </a:t>
            </a:r>
            <a:r>
              <a:rPr lang="nl-NL" sz="3200" dirty="0" smtClean="0"/>
              <a:t>bewoners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nl-NL" sz="3200" dirty="0" smtClean="0">
                <a:solidFill>
                  <a:schemeClr val="bg1">
                    <a:lumMod val="85000"/>
                  </a:schemeClr>
                </a:solidFill>
              </a:rPr>
              <a:t> Ons ontvallen zijn 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nl-NL" sz="3200" dirty="0" smtClean="0">
                <a:solidFill>
                  <a:schemeClr val="bg1">
                    <a:lumMod val="85000"/>
                  </a:schemeClr>
                </a:solidFill>
              </a:rPr>
              <a:t> Huurdersmutaties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nl-NL" sz="3200" dirty="0">
                <a:solidFill>
                  <a:schemeClr val="bg1">
                    <a:lumMod val="85000"/>
                  </a:schemeClr>
                </a:solidFill>
              </a:rPr>
              <a:t> </a:t>
            </a:r>
            <a:r>
              <a:rPr lang="nl-NL" sz="3200" dirty="0" smtClean="0">
                <a:solidFill>
                  <a:schemeClr val="bg1">
                    <a:lumMod val="85000"/>
                  </a:schemeClr>
                </a:solidFill>
              </a:rPr>
              <a:t>Ontwikkeling servicekosten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nl-NL" sz="3200" dirty="0">
                <a:solidFill>
                  <a:schemeClr val="bg1">
                    <a:lumMod val="85000"/>
                  </a:schemeClr>
                </a:solidFill>
              </a:rPr>
              <a:t> </a:t>
            </a:r>
            <a:r>
              <a:rPr lang="nl-NL" sz="3200" dirty="0" smtClean="0">
                <a:solidFill>
                  <a:schemeClr val="bg1">
                    <a:lumMod val="85000"/>
                  </a:schemeClr>
                </a:solidFill>
              </a:rPr>
              <a:t>Grootste probleemgebied qua woongebreken &amp; storingen  in 2018 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nl-NL" sz="3200" dirty="0" smtClean="0">
                <a:solidFill>
                  <a:schemeClr val="bg1">
                    <a:lumMod val="85000"/>
                  </a:schemeClr>
                </a:solidFill>
              </a:rPr>
              <a:t> Update lopende projecten</a:t>
            </a:r>
          </a:p>
          <a:p>
            <a:endParaRPr lang="nl-NL" sz="3200" dirty="0" smtClean="0"/>
          </a:p>
          <a:p>
            <a:pPr marL="457200" indent="-457200">
              <a:buFont typeface="Wingdings" panose="05000000000000000000" pitchFamily="2" charset="2"/>
              <a:buChar char="q"/>
            </a:pPr>
            <a:endParaRPr lang="nl-NL" sz="3200" dirty="0" smtClean="0"/>
          </a:p>
          <a:p>
            <a:pPr marL="457200" indent="-457200">
              <a:buFont typeface="Wingdings" panose="05000000000000000000" pitchFamily="2" charset="2"/>
              <a:buChar char="q"/>
            </a:pPr>
            <a:endParaRPr lang="nl-NL" sz="3200" dirty="0" smtClean="0"/>
          </a:p>
          <a:p>
            <a:endParaRPr lang="nl-NL" sz="3200" dirty="0" smtClean="0"/>
          </a:p>
          <a:p>
            <a:pPr marL="457200" indent="-457200">
              <a:buFont typeface="Wingdings" panose="05000000000000000000" pitchFamily="2" charset="2"/>
              <a:buChar char="q"/>
            </a:pPr>
            <a:endParaRPr lang="nl-NL" sz="2800" dirty="0"/>
          </a:p>
        </p:txBody>
      </p:sp>
    </p:spTree>
    <p:extLst>
      <p:ext uri="{BB962C8B-B14F-4D97-AF65-F5344CB8AC3E}">
        <p14:creationId xmlns:p14="http://schemas.microsoft.com/office/powerpoint/2010/main" val="983658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Agenda </a:t>
            </a:r>
            <a:endParaRPr lang="nl-NL" dirty="0"/>
          </a:p>
        </p:txBody>
      </p:sp>
      <p:sp>
        <p:nvSpPr>
          <p:cNvPr id="6" name="Tekstvak 5"/>
          <p:cNvSpPr txBox="1"/>
          <p:nvPr/>
        </p:nvSpPr>
        <p:spPr>
          <a:xfrm>
            <a:off x="1691680" y="1916832"/>
            <a:ext cx="6984776" cy="59400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q"/>
            </a:pPr>
            <a:r>
              <a:rPr lang="nl-NL" sz="3200" dirty="0"/>
              <a:t> Welkom nieuwe bewoners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nl-NL" sz="3200" dirty="0" smtClean="0"/>
              <a:t> Ons ontvallen zijn 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nl-NL" sz="3200" dirty="0" smtClean="0">
                <a:solidFill>
                  <a:schemeClr val="bg1">
                    <a:lumMod val="85000"/>
                  </a:schemeClr>
                </a:solidFill>
              </a:rPr>
              <a:t> Huurdersmutaties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nl-NL" sz="3200" dirty="0" smtClean="0">
                <a:solidFill>
                  <a:schemeClr val="bg1">
                    <a:lumMod val="85000"/>
                  </a:schemeClr>
                </a:solidFill>
              </a:rPr>
              <a:t> Ontwikkeling servicekosten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nl-NL" sz="3200" dirty="0">
                <a:solidFill>
                  <a:schemeClr val="bg1">
                    <a:lumMod val="85000"/>
                  </a:schemeClr>
                </a:solidFill>
              </a:rPr>
              <a:t> </a:t>
            </a:r>
            <a:r>
              <a:rPr lang="nl-NL" sz="3200" dirty="0" smtClean="0">
                <a:solidFill>
                  <a:schemeClr val="bg1">
                    <a:lumMod val="85000"/>
                  </a:schemeClr>
                </a:solidFill>
              </a:rPr>
              <a:t>Grootste probleemgebied qua woongebreken &amp; storingen  in 2018 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nl-NL" sz="3200" dirty="0" smtClean="0">
                <a:solidFill>
                  <a:schemeClr val="bg1">
                    <a:lumMod val="85000"/>
                  </a:schemeClr>
                </a:solidFill>
              </a:rPr>
              <a:t> Update lopende projecten</a:t>
            </a:r>
          </a:p>
          <a:p>
            <a:endParaRPr lang="nl-NL" sz="3200" dirty="0" smtClean="0"/>
          </a:p>
          <a:p>
            <a:pPr marL="457200" indent="-457200">
              <a:buFont typeface="Wingdings" panose="05000000000000000000" pitchFamily="2" charset="2"/>
              <a:buChar char="q"/>
            </a:pPr>
            <a:endParaRPr lang="nl-NL" sz="3200" dirty="0" smtClean="0"/>
          </a:p>
          <a:p>
            <a:pPr marL="457200" indent="-457200">
              <a:buFont typeface="Wingdings" panose="05000000000000000000" pitchFamily="2" charset="2"/>
              <a:buChar char="q"/>
            </a:pPr>
            <a:endParaRPr lang="nl-NL" sz="3200" dirty="0" smtClean="0"/>
          </a:p>
          <a:p>
            <a:endParaRPr lang="nl-NL" sz="3200" dirty="0" smtClean="0"/>
          </a:p>
          <a:p>
            <a:pPr marL="457200" indent="-457200">
              <a:buFont typeface="Wingdings" panose="05000000000000000000" pitchFamily="2" charset="2"/>
              <a:buChar char="q"/>
            </a:pPr>
            <a:endParaRPr lang="nl-NL" sz="2800" dirty="0"/>
          </a:p>
        </p:txBody>
      </p:sp>
      <p:sp>
        <p:nvSpPr>
          <p:cNvPr id="3" name="Rechthoek 2"/>
          <p:cNvSpPr/>
          <p:nvPr/>
        </p:nvSpPr>
        <p:spPr>
          <a:xfrm>
            <a:off x="1609229" y="1700808"/>
            <a:ext cx="59343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nl-NL" sz="5400" b="1" i="1" cap="none" spc="0" dirty="0" smtClean="0">
                <a:ln/>
                <a:solidFill>
                  <a:schemeClr val="accent3"/>
                </a:solidFill>
                <a:effectLst/>
              </a:rPr>
              <a:t>V</a:t>
            </a:r>
            <a:endParaRPr lang="nl-NL" sz="5400" b="1" i="1" cap="none" spc="0" dirty="0">
              <a:ln/>
              <a:solidFill>
                <a:schemeClr val="accent3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150299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Huurdersmutaties in 2017</a:t>
            </a:r>
            <a:endParaRPr lang="nl-NL" dirty="0"/>
          </a:p>
        </p:txBody>
      </p:sp>
      <p:graphicFrame>
        <p:nvGraphicFramePr>
          <p:cNvPr id="3" name="Tabel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04571500"/>
              </p:ext>
            </p:extLst>
          </p:nvPr>
        </p:nvGraphicFramePr>
        <p:xfrm>
          <a:off x="1259631" y="1484788"/>
          <a:ext cx="7128792" cy="504055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382675"/>
                <a:gridCol w="1703296"/>
                <a:gridCol w="1713315"/>
                <a:gridCol w="961860"/>
                <a:gridCol w="1367646"/>
              </a:tblGrid>
              <a:tr h="874807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nl-NL" sz="1100" u="none" strike="noStrike" dirty="0">
                          <a:effectLst/>
                        </a:rPr>
                        <a:t>appartement </a:t>
                      </a:r>
                      <a:endParaRPr lang="nl-N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nl-NL" sz="1100" u="none" strike="noStrike">
                          <a:effectLst/>
                        </a:rPr>
                        <a:t>reden verhuizing</a:t>
                      </a:r>
                      <a:endParaRPr lang="nl-NL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nl-NL" sz="1100" u="none" strike="noStrike">
                          <a:effectLst/>
                        </a:rPr>
                        <a:t>Effect op </a:t>
                      </a:r>
                      <a:br>
                        <a:rPr lang="nl-NL" sz="1100" u="none" strike="noStrike">
                          <a:effectLst/>
                        </a:rPr>
                      </a:br>
                      <a:r>
                        <a:rPr lang="nl-NL" sz="1100" u="none" strike="noStrike">
                          <a:effectLst/>
                        </a:rPr>
                        <a:t>samenstelling huurdersbestand</a:t>
                      </a:r>
                      <a:endParaRPr lang="nl-NL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</a:tr>
              <a:tr h="416575">
                <a:tc v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1100" u="none" strike="noStrike" dirty="0">
                          <a:effectLst/>
                        </a:rPr>
                        <a:t>expat </a:t>
                      </a:r>
                      <a:endParaRPr lang="nl-NL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1100" u="none" strike="noStrike" dirty="0">
                          <a:effectLst/>
                        </a:rPr>
                        <a:t>&lt; 50 </a:t>
                      </a:r>
                      <a:r>
                        <a:rPr lang="nl-NL" sz="1100" u="none" strike="noStrike" dirty="0" err="1">
                          <a:effectLst/>
                        </a:rPr>
                        <a:t>jr</a:t>
                      </a:r>
                      <a:endParaRPr lang="nl-NL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1100" u="none" strike="noStrike" dirty="0">
                          <a:effectLst/>
                        </a:rPr>
                        <a:t>&gt; 50 </a:t>
                      </a:r>
                      <a:r>
                        <a:rPr lang="nl-NL" sz="1100" u="none" strike="noStrike" dirty="0" err="1">
                          <a:effectLst/>
                        </a:rPr>
                        <a:t>jr</a:t>
                      </a:r>
                      <a:endParaRPr lang="nl-NL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65000"/>
                      </a:schemeClr>
                    </a:solidFill>
                  </a:tcPr>
                </a:tc>
              </a:tr>
              <a:tr h="416575">
                <a:tc>
                  <a:txBody>
                    <a:bodyPr/>
                    <a:lstStyle/>
                    <a:p>
                      <a:pPr algn="r" fontAlgn="b"/>
                      <a:r>
                        <a:rPr lang="nl-NL" sz="1100" u="none" strike="noStrike">
                          <a:effectLst/>
                        </a:rPr>
                        <a:t>509</a:t>
                      </a:r>
                      <a:endParaRPr lang="nl-NL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1100" u="none" strike="noStrike">
                          <a:effectLst/>
                        </a:rPr>
                        <a:t>verpleging</a:t>
                      </a:r>
                      <a:endParaRPr lang="nl-NL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1100" u="none" strike="noStrike">
                          <a:effectLst/>
                        </a:rPr>
                        <a:t> </a:t>
                      </a:r>
                      <a:endParaRPr lang="nl-NL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1100" u="none" strike="noStrike">
                          <a:effectLst/>
                        </a:rPr>
                        <a:t> </a:t>
                      </a:r>
                      <a:endParaRPr lang="nl-NL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1100" u="none" strike="noStrike">
                          <a:effectLst/>
                        </a:rPr>
                        <a:t> </a:t>
                      </a:r>
                      <a:endParaRPr lang="nl-NL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416575">
                <a:tc>
                  <a:txBody>
                    <a:bodyPr/>
                    <a:lstStyle/>
                    <a:p>
                      <a:pPr algn="r" fontAlgn="b"/>
                      <a:r>
                        <a:rPr lang="nl-NL" sz="1100" u="none" strike="noStrike">
                          <a:effectLst/>
                        </a:rPr>
                        <a:t>511</a:t>
                      </a:r>
                      <a:endParaRPr lang="nl-NL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1100" u="none" strike="noStrike">
                          <a:effectLst/>
                        </a:rPr>
                        <a:t>werk</a:t>
                      </a:r>
                      <a:endParaRPr lang="nl-NL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100" u="none" strike="noStrike">
                          <a:effectLst/>
                        </a:rPr>
                        <a:t>-1</a:t>
                      </a:r>
                      <a:endParaRPr lang="nl-NL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100" u="none" strike="noStrike">
                          <a:effectLst/>
                        </a:rPr>
                        <a:t>-1</a:t>
                      </a:r>
                      <a:endParaRPr lang="nl-NL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100" u="none" strike="noStrike">
                          <a:effectLst/>
                        </a:rPr>
                        <a:t>1</a:t>
                      </a:r>
                      <a:endParaRPr lang="nl-NL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416575">
                <a:tc>
                  <a:txBody>
                    <a:bodyPr/>
                    <a:lstStyle/>
                    <a:p>
                      <a:pPr algn="r" fontAlgn="b"/>
                      <a:r>
                        <a:rPr lang="nl-NL" sz="1100" u="none" strike="noStrike">
                          <a:effectLst/>
                        </a:rPr>
                        <a:t>517</a:t>
                      </a:r>
                      <a:endParaRPr lang="nl-NL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1100" u="none" strike="noStrike">
                          <a:effectLst/>
                        </a:rPr>
                        <a:t>financieel</a:t>
                      </a:r>
                      <a:endParaRPr lang="nl-NL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1100" u="none" strike="noStrike">
                          <a:effectLst/>
                        </a:rPr>
                        <a:t> </a:t>
                      </a:r>
                      <a:endParaRPr lang="nl-NL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100" u="none" strike="noStrike">
                          <a:effectLst/>
                        </a:rPr>
                        <a:t>1</a:t>
                      </a:r>
                      <a:endParaRPr lang="nl-NL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100" u="none" strike="noStrike">
                          <a:effectLst/>
                        </a:rPr>
                        <a:t>-1</a:t>
                      </a:r>
                      <a:endParaRPr lang="nl-NL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416575">
                <a:tc>
                  <a:txBody>
                    <a:bodyPr/>
                    <a:lstStyle/>
                    <a:p>
                      <a:pPr algn="r" fontAlgn="b"/>
                      <a:r>
                        <a:rPr lang="nl-NL" sz="1100" u="none" strike="noStrike">
                          <a:effectLst/>
                        </a:rPr>
                        <a:t>523</a:t>
                      </a:r>
                      <a:endParaRPr lang="nl-NL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1100" u="none" strike="noStrike">
                          <a:effectLst/>
                        </a:rPr>
                        <a:t>koopwoning</a:t>
                      </a:r>
                      <a:endParaRPr lang="nl-NL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100" u="none" strike="noStrike">
                          <a:effectLst/>
                        </a:rPr>
                        <a:t>1</a:t>
                      </a:r>
                      <a:endParaRPr lang="nl-NL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100" u="none" strike="noStrike">
                          <a:effectLst/>
                        </a:rPr>
                        <a:t>0</a:t>
                      </a:r>
                      <a:endParaRPr lang="nl-NL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1100" u="none" strike="noStrike">
                          <a:effectLst/>
                        </a:rPr>
                        <a:t> </a:t>
                      </a:r>
                      <a:endParaRPr lang="nl-NL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416575">
                <a:tc>
                  <a:txBody>
                    <a:bodyPr/>
                    <a:lstStyle/>
                    <a:p>
                      <a:pPr algn="r" fontAlgn="b"/>
                      <a:r>
                        <a:rPr lang="nl-NL" sz="1100" u="none" strike="noStrike">
                          <a:effectLst/>
                        </a:rPr>
                        <a:t>530</a:t>
                      </a:r>
                      <a:endParaRPr lang="nl-NL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1100" u="none" strike="noStrike">
                          <a:effectLst/>
                        </a:rPr>
                        <a:t>koopwoning</a:t>
                      </a:r>
                      <a:endParaRPr lang="nl-NL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100" u="none" strike="noStrike">
                          <a:effectLst/>
                        </a:rPr>
                        <a:t>-1</a:t>
                      </a:r>
                      <a:endParaRPr lang="nl-NL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100" u="none" strike="noStrike">
                          <a:effectLst/>
                        </a:rPr>
                        <a:t>-1</a:t>
                      </a:r>
                      <a:endParaRPr lang="nl-NL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100" u="none" strike="noStrike">
                          <a:effectLst/>
                        </a:rPr>
                        <a:t>1</a:t>
                      </a:r>
                      <a:endParaRPr lang="nl-NL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416575">
                <a:tc>
                  <a:txBody>
                    <a:bodyPr/>
                    <a:lstStyle/>
                    <a:p>
                      <a:pPr algn="r" fontAlgn="b"/>
                      <a:r>
                        <a:rPr lang="nl-NL" sz="1100" u="none" strike="noStrike">
                          <a:effectLst/>
                        </a:rPr>
                        <a:t>535</a:t>
                      </a:r>
                      <a:endParaRPr lang="nl-NL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1100" u="none" strike="noStrike">
                          <a:effectLst/>
                        </a:rPr>
                        <a:t>koopwoning</a:t>
                      </a:r>
                      <a:endParaRPr lang="nl-NL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100" u="none" strike="noStrike">
                          <a:effectLst/>
                        </a:rPr>
                        <a:t>1</a:t>
                      </a:r>
                      <a:endParaRPr lang="nl-NL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100" u="none" strike="noStrike">
                          <a:effectLst/>
                        </a:rPr>
                        <a:t>0</a:t>
                      </a:r>
                      <a:endParaRPr lang="nl-NL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1100" u="none" strike="noStrike">
                          <a:effectLst/>
                        </a:rPr>
                        <a:t> </a:t>
                      </a:r>
                      <a:endParaRPr lang="nl-NL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416575">
                <a:tc>
                  <a:txBody>
                    <a:bodyPr/>
                    <a:lstStyle/>
                    <a:p>
                      <a:pPr algn="r" fontAlgn="b"/>
                      <a:r>
                        <a:rPr lang="nl-NL" sz="1100" u="none" strike="noStrike">
                          <a:effectLst/>
                        </a:rPr>
                        <a:t>537</a:t>
                      </a:r>
                      <a:endParaRPr lang="nl-NL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1100" u="none" strike="noStrike">
                          <a:effectLst/>
                        </a:rPr>
                        <a:t>werk </a:t>
                      </a:r>
                      <a:endParaRPr lang="nl-NL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100" u="none" strike="noStrike">
                          <a:effectLst/>
                        </a:rPr>
                        <a:t>-1</a:t>
                      </a:r>
                      <a:endParaRPr lang="nl-NL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100" u="none" strike="noStrike">
                          <a:effectLst/>
                        </a:rPr>
                        <a:t>-1</a:t>
                      </a:r>
                      <a:endParaRPr lang="nl-NL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100" u="none" strike="noStrike">
                          <a:effectLst/>
                        </a:rPr>
                        <a:t>1</a:t>
                      </a:r>
                      <a:endParaRPr lang="nl-NL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416575">
                <a:tc>
                  <a:txBody>
                    <a:bodyPr/>
                    <a:lstStyle/>
                    <a:p>
                      <a:pPr algn="r" fontAlgn="b"/>
                      <a:r>
                        <a:rPr lang="nl-NL" sz="1100" u="none" strike="noStrike">
                          <a:effectLst/>
                        </a:rPr>
                        <a:t>538</a:t>
                      </a:r>
                      <a:endParaRPr lang="nl-NL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1100" u="none" strike="noStrike">
                          <a:effectLst/>
                        </a:rPr>
                        <a:t>koopwoning</a:t>
                      </a:r>
                      <a:endParaRPr lang="nl-NL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100" u="none" strike="noStrike">
                          <a:effectLst/>
                        </a:rPr>
                        <a:t>-1</a:t>
                      </a:r>
                      <a:endParaRPr lang="nl-NL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100" u="none" strike="noStrike">
                          <a:effectLst/>
                        </a:rPr>
                        <a:t>-1</a:t>
                      </a:r>
                      <a:endParaRPr lang="nl-NL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100" u="none" strike="noStrike">
                          <a:effectLst/>
                        </a:rPr>
                        <a:t>1</a:t>
                      </a:r>
                      <a:endParaRPr lang="nl-NL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416575">
                <a:tc>
                  <a:txBody>
                    <a:bodyPr/>
                    <a:lstStyle/>
                    <a:p>
                      <a:pPr algn="l" fontAlgn="b"/>
                      <a:endParaRPr lang="nl-NL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nl-NL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100" u="none" strike="noStrike" dirty="0">
                          <a:effectLst/>
                        </a:rPr>
                        <a:t>-2</a:t>
                      </a:r>
                      <a:endParaRPr lang="nl-NL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100" u="none" strike="noStrike" dirty="0">
                          <a:effectLst/>
                        </a:rPr>
                        <a:t>-3</a:t>
                      </a:r>
                      <a:endParaRPr lang="nl-NL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100" u="none" strike="noStrike" dirty="0">
                          <a:effectLst/>
                        </a:rPr>
                        <a:t>3</a:t>
                      </a:r>
                      <a:endParaRPr lang="nl-NL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65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90430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Huurdersmutaties in 2018</a:t>
            </a:r>
            <a:endParaRPr lang="nl-NL" dirty="0"/>
          </a:p>
        </p:txBody>
      </p:sp>
      <p:graphicFrame>
        <p:nvGraphicFramePr>
          <p:cNvPr id="4" name="Tabel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37551511"/>
              </p:ext>
            </p:extLst>
          </p:nvPr>
        </p:nvGraphicFramePr>
        <p:xfrm>
          <a:off x="1043608" y="1556792"/>
          <a:ext cx="7056783" cy="468052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368709"/>
                <a:gridCol w="1686091"/>
                <a:gridCol w="1696008"/>
                <a:gridCol w="952144"/>
                <a:gridCol w="1353831"/>
              </a:tblGrid>
              <a:tr h="973176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nl-NL" sz="1100" u="none" strike="noStrike" dirty="0">
                          <a:effectLst/>
                        </a:rPr>
                        <a:t>appartement </a:t>
                      </a:r>
                      <a:endParaRPr lang="nl-N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nl-NL" sz="1100" u="none" strike="noStrike" dirty="0">
                          <a:effectLst/>
                        </a:rPr>
                        <a:t>reden verhuizing</a:t>
                      </a:r>
                      <a:endParaRPr lang="nl-N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nl-NL" sz="1100" u="none" strike="noStrike">
                          <a:effectLst/>
                        </a:rPr>
                        <a:t>Effect op </a:t>
                      </a:r>
                      <a:br>
                        <a:rPr lang="nl-NL" sz="1100" u="none" strike="noStrike">
                          <a:effectLst/>
                        </a:rPr>
                      </a:br>
                      <a:r>
                        <a:rPr lang="nl-NL" sz="1100" u="none" strike="noStrike">
                          <a:effectLst/>
                        </a:rPr>
                        <a:t>samenstelling huurdersbestand</a:t>
                      </a:r>
                      <a:endParaRPr lang="nl-NL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</a:tr>
              <a:tr h="463418">
                <a:tc v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1100" u="none" strike="noStrike" dirty="0">
                          <a:effectLst/>
                        </a:rPr>
                        <a:t>expat </a:t>
                      </a:r>
                      <a:endParaRPr lang="nl-NL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1100" u="none" strike="noStrike" dirty="0">
                          <a:effectLst/>
                        </a:rPr>
                        <a:t>&lt; 55 </a:t>
                      </a:r>
                      <a:r>
                        <a:rPr lang="nl-NL" sz="1100" u="none" strike="noStrike" dirty="0" err="1">
                          <a:effectLst/>
                        </a:rPr>
                        <a:t>jr</a:t>
                      </a:r>
                      <a:endParaRPr lang="nl-NL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1100" u="none" strike="noStrike" dirty="0">
                          <a:effectLst/>
                        </a:rPr>
                        <a:t>&gt; 55 </a:t>
                      </a:r>
                      <a:r>
                        <a:rPr lang="nl-NL" sz="1100" u="none" strike="noStrike" dirty="0" err="1">
                          <a:effectLst/>
                        </a:rPr>
                        <a:t>jr</a:t>
                      </a:r>
                      <a:endParaRPr lang="nl-NL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</a:tr>
              <a:tr h="463418">
                <a:tc>
                  <a:txBody>
                    <a:bodyPr/>
                    <a:lstStyle/>
                    <a:p>
                      <a:pPr algn="r" fontAlgn="b"/>
                      <a:r>
                        <a:rPr lang="nl-NL" sz="1100" u="none" strike="noStrike">
                          <a:effectLst/>
                        </a:rPr>
                        <a:t>500</a:t>
                      </a:r>
                      <a:endParaRPr lang="nl-NL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1100" u="none" strike="noStrike">
                          <a:effectLst/>
                        </a:rPr>
                        <a:t>koopwoning</a:t>
                      </a:r>
                      <a:endParaRPr lang="nl-NL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100" u="none" strike="noStrike">
                          <a:effectLst/>
                        </a:rPr>
                        <a:t>-1</a:t>
                      </a:r>
                      <a:endParaRPr lang="nl-NL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100" u="none" strike="noStrike">
                          <a:effectLst/>
                        </a:rPr>
                        <a:t>-1</a:t>
                      </a:r>
                      <a:endParaRPr lang="nl-NL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100" u="none" strike="noStrike">
                          <a:effectLst/>
                        </a:rPr>
                        <a:t>1</a:t>
                      </a:r>
                      <a:endParaRPr lang="nl-NL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463418">
                <a:tc>
                  <a:txBody>
                    <a:bodyPr/>
                    <a:lstStyle/>
                    <a:p>
                      <a:pPr algn="r" fontAlgn="b"/>
                      <a:r>
                        <a:rPr lang="nl-NL" sz="1100" u="none" strike="noStrike">
                          <a:effectLst/>
                        </a:rPr>
                        <a:t>502</a:t>
                      </a:r>
                      <a:endParaRPr lang="nl-NL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1100" u="none" strike="noStrike">
                          <a:effectLst/>
                        </a:rPr>
                        <a:t>koopwoning</a:t>
                      </a:r>
                      <a:endParaRPr lang="nl-NL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100" u="none" strike="noStrike">
                          <a:effectLst/>
                        </a:rPr>
                        <a:t>-1</a:t>
                      </a:r>
                      <a:endParaRPr lang="nl-NL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100" u="none" strike="noStrike">
                          <a:effectLst/>
                        </a:rPr>
                        <a:t>-1</a:t>
                      </a:r>
                      <a:endParaRPr lang="nl-NL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100" u="none" strike="noStrike">
                          <a:effectLst/>
                        </a:rPr>
                        <a:t>1</a:t>
                      </a:r>
                      <a:endParaRPr lang="nl-NL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463418">
                <a:tc>
                  <a:txBody>
                    <a:bodyPr/>
                    <a:lstStyle/>
                    <a:p>
                      <a:pPr algn="r" fontAlgn="b"/>
                      <a:r>
                        <a:rPr lang="nl-NL" sz="1100" u="none" strike="noStrike">
                          <a:effectLst/>
                        </a:rPr>
                        <a:t>511</a:t>
                      </a:r>
                      <a:endParaRPr lang="nl-NL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1100" u="none" strike="noStrike">
                          <a:effectLst/>
                        </a:rPr>
                        <a:t>overlijden</a:t>
                      </a:r>
                      <a:endParaRPr lang="nl-NL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1100" u="none" strike="noStrike">
                          <a:effectLst/>
                        </a:rPr>
                        <a:t> </a:t>
                      </a:r>
                      <a:endParaRPr lang="nl-NL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1100" u="none" strike="noStrike">
                          <a:effectLst/>
                        </a:rPr>
                        <a:t> </a:t>
                      </a:r>
                      <a:endParaRPr lang="nl-NL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100" u="none" strike="noStrike">
                          <a:effectLst/>
                        </a:rPr>
                        <a:t>0</a:t>
                      </a:r>
                      <a:endParaRPr lang="nl-NL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463418">
                <a:tc>
                  <a:txBody>
                    <a:bodyPr/>
                    <a:lstStyle/>
                    <a:p>
                      <a:pPr algn="r" fontAlgn="b"/>
                      <a:r>
                        <a:rPr lang="nl-NL" sz="1100" u="none" strike="noStrike">
                          <a:effectLst/>
                        </a:rPr>
                        <a:t>515</a:t>
                      </a:r>
                      <a:endParaRPr lang="nl-NL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1100" u="none" strike="noStrike">
                          <a:effectLst/>
                        </a:rPr>
                        <a:t>overlijden</a:t>
                      </a:r>
                      <a:endParaRPr lang="nl-NL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1100" u="none" strike="noStrike">
                          <a:effectLst/>
                        </a:rPr>
                        <a:t> </a:t>
                      </a:r>
                      <a:endParaRPr lang="nl-NL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1100" u="none" strike="noStrike">
                          <a:effectLst/>
                        </a:rPr>
                        <a:t> </a:t>
                      </a:r>
                      <a:endParaRPr lang="nl-NL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100" u="none" strike="noStrike">
                          <a:effectLst/>
                        </a:rPr>
                        <a:t>0</a:t>
                      </a:r>
                      <a:endParaRPr lang="nl-NL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463418">
                <a:tc>
                  <a:txBody>
                    <a:bodyPr/>
                    <a:lstStyle/>
                    <a:p>
                      <a:pPr algn="r" fontAlgn="b"/>
                      <a:r>
                        <a:rPr lang="nl-NL" sz="1100" u="none" strike="noStrike">
                          <a:effectLst/>
                        </a:rPr>
                        <a:t>519</a:t>
                      </a:r>
                      <a:endParaRPr lang="nl-NL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1100" u="none" strike="noStrike">
                          <a:effectLst/>
                        </a:rPr>
                        <a:t>koopwoning</a:t>
                      </a:r>
                      <a:endParaRPr lang="nl-NL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1100" u="none" strike="noStrike">
                          <a:effectLst/>
                        </a:rPr>
                        <a:t> </a:t>
                      </a:r>
                      <a:endParaRPr lang="nl-NL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100" u="none" strike="noStrike">
                          <a:effectLst/>
                        </a:rPr>
                        <a:t>-1</a:t>
                      </a:r>
                      <a:endParaRPr lang="nl-NL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1100" u="none" strike="noStrike">
                          <a:effectLst/>
                        </a:rPr>
                        <a:t> </a:t>
                      </a:r>
                      <a:endParaRPr lang="nl-NL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463418">
                <a:tc>
                  <a:txBody>
                    <a:bodyPr/>
                    <a:lstStyle/>
                    <a:p>
                      <a:pPr algn="r" fontAlgn="b"/>
                      <a:r>
                        <a:rPr lang="nl-NL" sz="1100" u="none" strike="noStrike">
                          <a:effectLst/>
                        </a:rPr>
                        <a:t>539</a:t>
                      </a:r>
                      <a:endParaRPr lang="nl-NL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1100" u="none" strike="noStrike">
                          <a:effectLst/>
                        </a:rPr>
                        <a:t>koopwoning</a:t>
                      </a:r>
                      <a:endParaRPr lang="nl-NL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100" u="none" strike="noStrike">
                          <a:effectLst/>
                        </a:rPr>
                        <a:t>0</a:t>
                      </a:r>
                      <a:endParaRPr lang="nl-NL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100" u="none" strike="noStrike">
                          <a:effectLst/>
                        </a:rPr>
                        <a:t>0</a:t>
                      </a:r>
                      <a:endParaRPr lang="nl-NL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1100" u="none" strike="noStrike">
                          <a:effectLst/>
                        </a:rPr>
                        <a:t> </a:t>
                      </a:r>
                      <a:endParaRPr lang="nl-NL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463418">
                <a:tc>
                  <a:txBody>
                    <a:bodyPr/>
                    <a:lstStyle/>
                    <a:p>
                      <a:pPr algn="l" fontAlgn="b"/>
                      <a:endParaRPr lang="nl-NL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nl-NL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100" u="none" strike="noStrike" dirty="0">
                          <a:effectLst/>
                        </a:rPr>
                        <a:t>-2</a:t>
                      </a:r>
                      <a:endParaRPr lang="nl-NL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100" u="none" strike="noStrike" dirty="0">
                          <a:effectLst/>
                        </a:rPr>
                        <a:t>-3</a:t>
                      </a:r>
                      <a:endParaRPr lang="nl-NL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100" u="none" strike="noStrike" dirty="0">
                          <a:effectLst/>
                        </a:rPr>
                        <a:t>2</a:t>
                      </a:r>
                      <a:endParaRPr lang="nl-NL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5" name="Tekstvak 4"/>
          <p:cNvSpPr txBox="1"/>
          <p:nvPr/>
        </p:nvSpPr>
        <p:spPr>
          <a:xfrm>
            <a:off x="1115616" y="6381328"/>
            <a:ext cx="69127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b="1" dirty="0" smtClean="0"/>
              <a:t>Trend over 2017 – 2018: uitstroom expats; toename seniorenhuurders</a:t>
            </a:r>
            <a:endParaRPr lang="nl-NL" b="1" dirty="0"/>
          </a:p>
        </p:txBody>
      </p:sp>
    </p:spTree>
    <p:extLst>
      <p:ext uri="{BB962C8B-B14F-4D97-AF65-F5344CB8AC3E}">
        <p14:creationId xmlns:p14="http://schemas.microsoft.com/office/powerpoint/2010/main" val="890514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Na te lezen op website</a:t>
            </a:r>
            <a:endParaRPr lang="nl-NL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4550" y="1268685"/>
            <a:ext cx="4914900" cy="5400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68749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1143000"/>
          </a:xfrm>
        </p:spPr>
        <p:txBody>
          <a:bodyPr/>
          <a:lstStyle/>
          <a:p>
            <a:r>
              <a:rPr lang="nl-NL" dirty="0" smtClean="0"/>
              <a:t>Ontwikkeling servicekosten</a:t>
            </a:r>
            <a:endParaRPr lang="nl-NL" dirty="0"/>
          </a:p>
        </p:txBody>
      </p:sp>
      <p:sp>
        <p:nvSpPr>
          <p:cNvPr id="4" name="Tekstvak 3"/>
          <p:cNvSpPr txBox="1"/>
          <p:nvPr/>
        </p:nvSpPr>
        <p:spPr>
          <a:xfrm>
            <a:off x="8028384" y="2086954"/>
            <a:ext cx="20162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dirty="0"/>
              <a:t>p</a:t>
            </a:r>
            <a:r>
              <a:rPr lang="nl-NL" sz="1200" dirty="0" smtClean="0"/>
              <a:t>er maand €68 </a:t>
            </a:r>
            <a:endParaRPr lang="nl-NL" sz="1200" dirty="0"/>
          </a:p>
        </p:txBody>
      </p:sp>
      <p:sp>
        <p:nvSpPr>
          <p:cNvPr id="5" name="Tekstvak 4"/>
          <p:cNvSpPr txBox="1"/>
          <p:nvPr/>
        </p:nvSpPr>
        <p:spPr>
          <a:xfrm>
            <a:off x="8025074" y="2708920"/>
            <a:ext cx="20162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dirty="0"/>
              <a:t>p</a:t>
            </a:r>
            <a:r>
              <a:rPr lang="nl-NL" sz="1200" dirty="0" smtClean="0"/>
              <a:t>er maand €58 </a:t>
            </a:r>
            <a:endParaRPr lang="nl-NL" sz="1200" dirty="0"/>
          </a:p>
        </p:txBody>
      </p:sp>
      <p:graphicFrame>
        <p:nvGraphicFramePr>
          <p:cNvPr id="13" name="Grafiek 1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6664632"/>
              </p:ext>
            </p:extLst>
          </p:nvPr>
        </p:nvGraphicFramePr>
        <p:xfrm>
          <a:off x="755576" y="1556792"/>
          <a:ext cx="7992888" cy="51125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767181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Kantoor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Kantoor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Kantoor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1033</TotalTime>
  <Words>692</Words>
  <Application>Microsoft Office PowerPoint</Application>
  <PresentationFormat>Diavoorstelling (4:3)</PresentationFormat>
  <Paragraphs>225</Paragraphs>
  <Slides>20</Slides>
  <Notes>12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20</vt:i4>
      </vt:variant>
    </vt:vector>
  </HeadingPairs>
  <TitlesOfParts>
    <vt:vector size="21" baseType="lpstr">
      <vt:lpstr>Kantoorthema</vt:lpstr>
      <vt:lpstr>Jaarvergadering 13 december 2018 Klankbord Warande </vt:lpstr>
      <vt:lpstr>Voor de pauze</vt:lpstr>
      <vt:lpstr>Discussie na de pauze</vt:lpstr>
      <vt:lpstr>Agenda </vt:lpstr>
      <vt:lpstr>Agenda </vt:lpstr>
      <vt:lpstr>Huurdersmutaties in 2017</vt:lpstr>
      <vt:lpstr>Huurdersmutaties in 2018</vt:lpstr>
      <vt:lpstr>Na te lezen op website</vt:lpstr>
      <vt:lpstr>Ontwikkeling servicekosten</vt:lpstr>
      <vt:lpstr>Ludiek intermezzo </vt:lpstr>
      <vt:lpstr>Waterlekkages! </vt:lpstr>
      <vt:lpstr>Een paar plaatjes </vt:lpstr>
      <vt:lpstr>Update lopende projecten </vt:lpstr>
      <vt:lpstr>Verbetering HWA  </vt:lpstr>
      <vt:lpstr>Graafwerkzaamheden   </vt:lpstr>
      <vt:lpstr>Opladen E-auto’s   </vt:lpstr>
      <vt:lpstr>Verduurzaming  verlichting  </vt:lpstr>
      <vt:lpstr>PAUZE</vt:lpstr>
      <vt:lpstr>Vrije discussie </vt:lpstr>
      <vt:lpstr>6 x per 24 u minder patrouilles!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jan de vries</dc:creator>
  <cp:lastModifiedBy>jan de vries</cp:lastModifiedBy>
  <cp:revision>116</cp:revision>
  <dcterms:created xsi:type="dcterms:W3CDTF">2017-10-04T18:43:17Z</dcterms:created>
  <dcterms:modified xsi:type="dcterms:W3CDTF">2018-12-13T15:48:33Z</dcterms:modified>
</cp:coreProperties>
</file>